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7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4"/>
    <p:sldMasterId id="2147483815" r:id="rId5"/>
    <p:sldMasterId id="2147483703" r:id="rId6"/>
    <p:sldMasterId id="2147483720" r:id="rId7"/>
    <p:sldMasterId id="2147483736" r:id="rId8"/>
    <p:sldMasterId id="2147483752" r:id="rId9"/>
    <p:sldMasterId id="2147483768" r:id="rId10"/>
    <p:sldMasterId id="2147483784" r:id="rId11"/>
  </p:sldMasterIdLst>
  <p:notesMasterIdLst>
    <p:notesMasterId r:id="rId15"/>
  </p:notesMasterIdLst>
  <p:handoutMasterIdLst>
    <p:handoutMasterId r:id="rId16"/>
  </p:handoutMasterIdLst>
  <p:sldIdLst>
    <p:sldId id="15471" r:id="rId12"/>
    <p:sldId id="15414" r:id="rId13"/>
    <p:sldId id="15472" r:id="rId14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7" userDrawn="1">
          <p15:clr>
            <a:srgbClr val="A4A3A4"/>
          </p15:clr>
        </p15:guide>
        <p15:guide id="3" orient="horz" pos="9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AD9A509-E30F-C585-9F63-F493F18D4BCE}" name="Joao Pagaime" initials="JP" userId="S::jpsp@fccn.pt::7542fba7-246f-46e0-8dce-59816d727fd3" providerId="AD"/>
  <p188:author id="{74A39B17-0622-01CC-E94B-6F1BF17E6633}" name="Diogo Alfredo" initials="DA" userId="S::diogo.alfredo@fccn.pt::9c4c17c5-9d79-437c-80a4-86d8cb791f29" providerId="AD"/>
  <p188:author id="{F6AF1F1E-83CE-0E53-3EC9-D2516AE84FE7}" name="João Moreira" initials="JM" userId="S::jmm@fccn.pt::e7256a9d-0a20-48f2-8cf0-703981afb78c" providerId="AD"/>
  <p188:author id="{A9467B5D-5011-463C-FCD8-B66F942AA530}" name="Susana Caetano" initials="SC" userId="S::susana.caetano@fccn.pt::dafb57b1-6744-45b7-ab51-0eafff43c611" providerId="AD"/>
  <p188:author id="{A1D29871-1405-B0C8-F25E-90F3E8DA6F42}" name="Ana Amoedo" initials="AA" userId="S::ana.amoedo@fccn.pt::9960ec83-24e7-434e-8bdd-391e070543b5" providerId="AD"/>
  <p188:author id="{DA03057E-585D-79E8-5877-1AB0339BBFD3}" name="Sofia Gonçalves" initials="SG" userId="S::sofia.goncalves@fccn.pt::185865b6-f68a-4039-bd5d-dabc712fe650" providerId="AD"/>
  <p188:author id="{DC2CB27F-D522-ADAD-D18D-1E9723B98D55}" name="Nuno Gonçalves" initials="NG" userId="S::nuno@fccn.pt::15efb8e3-f9ac-4676-8287-c006642b1a4b" providerId="AD"/>
  <p188:author id="{8B836F84-3608-1C48-F75E-3AE6C6292A44}" name="Ana Pinto" initials="AP" userId="S::ana.pinto@fccn.pt::4473e6ef-179d-4842-b78c-7b04730e0a62" providerId="AD"/>
  <p188:author id="{C5DACC92-30DC-59D1-DF6B-91E9B67CDAE7}" name="Catarina Ribeiro" initials="CR" userId="S::catarina.ribeiro@fccn.pt::8e2b5c76-eb8b-49e0-be0b-3742aca48645" providerId="AD"/>
  <p188:author id="{366DF1A8-D11A-0C79-9C94-65D0A6257BBE}" name="Raquel Alfredo" initials="RA" userId="S::raquel.alfredo@fccn.pt::cf3f8a86-84e3-4334-ae93-2ba7c1431344" providerId="AD"/>
  <p188:author id="{5C88D4AD-352B-9A65-8AA8-A36B93E29B7F}" name="Salomé Branco" initials="SB" userId="S::salome@fccn.pt::56445832-111a-42af-a566-28f252e661f6" providerId="AD"/>
  <p188:author id="{98F546B8-8A17-1D7D-B842-3E0A295E656A}" name="Joana Novais" initials="JN" userId="S::joana.novais@fccn.pt::34d9078c-9704-4250-ac5c-412efd7c59ca" providerId="AD"/>
  <p188:author id="{AA2453CC-5453-33B0-2BCF-839508826501}" name="Nuno Filipe Silva Fernandes Castro" initials="NC" userId="S::nuno.castro_fisica.uminho.pt#ext#@fctmctes.onmicrosoft.com::911f4017-64a3-4888-a315-d490bf406fcb" providerId="AD"/>
  <p188:author id="{75A766EB-A60C-28F1-3A9E-DFBEA2E3E217}" name="João Nuno Ferreira" initials="" userId="S::ferreira@fccn.pt::e07a1bba-fb1b-41f5-9f9a-8eeb6cd81cd2" providerId="AD"/>
  <p188:author id="{650759F7-18EF-1A47-CB3F-1EA669886E09}" name="Esmeralda Pires" initials="EP" userId="S::epires@fccn.pt::95a1ba25-d480-417e-b2d3-0a0493da31c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ogo Alfredo" initials="DA" lastIdx="1" clrIdx="0">
    <p:extLst>
      <p:ext uri="{19B8F6BF-5375-455C-9EA6-DF929625EA0E}">
        <p15:presenceInfo xmlns:p15="http://schemas.microsoft.com/office/powerpoint/2012/main" userId="S::diogo.alfredo@fccn.pt::9c4c17c5-9d79-437c-80a4-86d8cb791f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71CC"/>
    <a:srgbClr val="0519A8"/>
    <a:srgbClr val="478DCE"/>
    <a:srgbClr val="4A98FF"/>
    <a:srgbClr val="8C68F3"/>
    <a:srgbClr val="EE932B"/>
    <a:srgbClr val="F33667"/>
    <a:srgbClr val="EE3A68"/>
    <a:srgbClr val="000000"/>
    <a:srgbClr val="796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–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–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660B408-B3CF-4A94-85FC-2B1E0A45F4A2}" styleName="Dark Style 2 –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1"/>
    <p:restoredTop sz="78367"/>
  </p:normalViewPr>
  <p:slideViewPr>
    <p:cSldViewPr snapToGrid="0">
      <p:cViewPr varScale="1">
        <p:scale>
          <a:sx n="99" d="100"/>
          <a:sy n="99" d="100"/>
        </p:scale>
        <p:origin x="1440" y="176"/>
      </p:cViewPr>
      <p:guideLst>
        <p:guide pos="2887"/>
        <p:guide orient="horz" pos="95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49F475-13F5-473B-80B7-D9CC7C4D71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7CC26D-F71E-4029-96DE-8CB2881973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FFD53-70DC-436E-B5DD-E0327AD69F27}" type="datetimeFigureOut">
              <a:rPr lang="pt-PT" smtClean="0"/>
              <a:t>06/06/25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D5D5D-86E6-4E5F-8E2D-C71C0406B5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7CEA31-7321-40E4-B8C5-6EB43B12B5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CDC0D-9746-45C8-826F-9CD945FCB7D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53610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78386-2357-41C9-A4B9-23783478863B}" type="datetimeFigureOut">
              <a:t>06/06/2025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EC6FC-D8A0-4823-BFC2-DFEA9088009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660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os.fccn.pt/" TargetMode="External"/><Relationship Id="rId2" Type="http://schemas.openxmlformats.org/officeDocument/2006/relationships/hyperlink" Target="http://www.fccn.pt/" TargetMode="External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33.jpe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os.fccn.pt/" TargetMode="External"/><Relationship Id="rId2" Type="http://schemas.openxmlformats.org/officeDocument/2006/relationships/hyperlink" Target="http://www.fccn.pt/" TargetMode="External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os.fccn.pt/" TargetMode="External"/><Relationship Id="rId2" Type="http://schemas.openxmlformats.org/officeDocument/2006/relationships/hyperlink" Target="http://www.fccn.pt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svg"/><Relationship Id="rId7" Type="http://schemas.openxmlformats.org/officeDocument/2006/relationships/image" Target="../media/image18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os.fccn.pt/" TargetMode="External"/><Relationship Id="rId2" Type="http://schemas.openxmlformats.org/officeDocument/2006/relationships/hyperlink" Target="http://www.fccn.pt/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8.jpe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8.jpe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svg"/><Relationship Id="rId7" Type="http://schemas.openxmlformats.org/officeDocument/2006/relationships/image" Target="../media/image18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os.fccn.pt/" TargetMode="External"/><Relationship Id="rId2" Type="http://schemas.openxmlformats.org/officeDocument/2006/relationships/hyperlink" Target="http://www.fccn.pt/" TargetMode="External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9.jpe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os.fccn.pt/" TargetMode="External"/><Relationship Id="rId2" Type="http://schemas.openxmlformats.org/officeDocument/2006/relationships/hyperlink" Target="http://www.fccn.pt/" TargetMode="External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0.jpe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os.fccn.pt/" TargetMode="External"/><Relationship Id="rId2" Type="http://schemas.openxmlformats.org/officeDocument/2006/relationships/hyperlink" Target="http://www.fccn.pt/" TargetMode="External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31.jpe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os.fccn.pt/" TargetMode="External"/><Relationship Id="rId2" Type="http://schemas.openxmlformats.org/officeDocument/2006/relationships/hyperlink" Target="http://www.fccn.pt/" TargetMode="External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32.jpe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CCN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F8A5F0-6174-2F85-4F8B-686E21CA2369}"/>
              </a:ext>
            </a:extLst>
          </p:cNvPr>
          <p:cNvSpPr/>
          <p:nvPr userDrawn="1"/>
        </p:nvSpPr>
        <p:spPr>
          <a:xfrm>
            <a:off x="0" y="-13766"/>
            <a:ext cx="12217973" cy="68717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D1B2F6B-4F74-CDB7-4D34-F38F08E64D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003" y="520324"/>
            <a:ext cx="2539696" cy="74735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65C9F8D-2F47-E2CB-5FE0-DB72A352A8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6983" y="6450189"/>
            <a:ext cx="609522" cy="20994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4D5450A-3DE5-640B-2FDB-FA81BFD8417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1776" y="520323"/>
            <a:ext cx="2539696" cy="746076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F2C009-FD91-663F-58A0-FFB73E895C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98192" y="6375673"/>
            <a:ext cx="2536825" cy="284463"/>
          </a:xfrm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Data da </a:t>
            </a:r>
            <a:r>
              <a:rPr lang="en-US" err="1"/>
              <a:t>Apresentação</a:t>
            </a:r>
            <a:r>
              <a:rPr lang="en-US"/>
              <a:t> </a:t>
            </a:r>
            <a:endParaRPr lang="pt-PT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A20F888-344C-B58E-708E-CDECF3BDB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003" y="1800488"/>
            <a:ext cx="6946472" cy="3597862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4C008EF-D129-797C-B89A-AD3D1B90D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003" y="5507960"/>
            <a:ext cx="6946472" cy="65648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pic>
        <p:nvPicPr>
          <p:cNvPr id="12" name="Picture 11" descr="A person and person looking at a computer&#10;&#10;Description automatically generated">
            <a:extLst>
              <a:ext uri="{FF2B5EF4-FFF2-40B4-BE49-F238E27FC236}">
                <a16:creationId xmlns:a16="http://schemas.microsoft.com/office/drawing/2014/main" id="{54EACEE5-AF2D-B765-F0F8-185FF93406A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020" y="708222"/>
            <a:ext cx="4216120" cy="527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61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CCN_Conteúd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19001-6BC7-C583-5B0D-0F7A03B67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607" y="373558"/>
            <a:ext cx="9154484" cy="1069975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82715CE-42A6-0322-7218-19F80C751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8091" y="1541153"/>
            <a:ext cx="9144000" cy="42619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1120108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gurança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95191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rança_Agradeci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C13501-8F0E-502F-B32A-E9A71A554395}"/>
              </a:ext>
            </a:extLst>
          </p:cNvPr>
          <p:cNvSpPr txBox="1"/>
          <p:nvPr userDrawn="1"/>
        </p:nvSpPr>
        <p:spPr>
          <a:xfrm>
            <a:off x="962108" y="4951034"/>
            <a:ext cx="7644652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PT" sz="2000">
                <a:solidFill>
                  <a:schemeClr val="tx1"/>
                </a:solidFill>
                <a:latin typeface="Arial"/>
                <a:cs typeface="Arial"/>
              </a:rPr>
              <a:t>Para informação completa sobre todos os serviços, consultar </a:t>
            </a:r>
            <a:r>
              <a:rPr lang="pt-PT" sz="2000" b="1">
                <a:solidFill>
                  <a:schemeClr val="tx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fccn.pt</a:t>
            </a:r>
            <a:r>
              <a:rPr lang="pt-PT" sz="2000" b="1">
                <a:solidFill>
                  <a:schemeClr val="tx1"/>
                </a:solidFill>
                <a:latin typeface="Arial"/>
                <a:cs typeface="Arial"/>
              </a:rPr>
              <a:t> </a:t>
            </a:r>
            <a:r>
              <a:rPr lang="pt-PT" sz="2000">
                <a:solidFill>
                  <a:schemeClr val="tx1"/>
                </a:solidFill>
                <a:latin typeface="Arial"/>
                <a:cs typeface="Arial"/>
              </a:rPr>
              <a:t>e </a:t>
            </a:r>
            <a:r>
              <a:rPr lang="pt-PT" sz="2000" b="1">
                <a:solidFill>
                  <a:schemeClr val="tx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catálogo serviços</a:t>
            </a:r>
            <a:endParaRPr 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55943A7-6FB8-D134-B431-2BAE0CDBFC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107" y="906728"/>
            <a:ext cx="3399041" cy="10002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2593AA-0CD1-8427-6D1F-081A5292EFC0}"/>
              </a:ext>
            </a:extLst>
          </p:cNvPr>
          <p:cNvSpPr txBox="1"/>
          <p:nvPr userDrawn="1"/>
        </p:nvSpPr>
        <p:spPr>
          <a:xfrm>
            <a:off x="962106" y="3331984"/>
            <a:ext cx="5133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b="1">
                <a:latin typeface="Arial" panose="020B0604020202020204" pitchFamily="34" charset="0"/>
                <a:cs typeface="Arial" panose="020B0604020202020204" pitchFamily="34" charset="0"/>
              </a:rPr>
              <a:t>Obrigado.</a:t>
            </a:r>
          </a:p>
        </p:txBody>
      </p:sp>
    </p:spTree>
    <p:extLst>
      <p:ext uri="{BB962C8B-B14F-4D97-AF65-F5344CB8AC3E}">
        <p14:creationId xmlns:p14="http://schemas.microsoft.com/office/powerpoint/2010/main" val="27570156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ovação_Cap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F8A5F0-6174-2F85-4F8B-686E21CA2369}"/>
              </a:ext>
            </a:extLst>
          </p:cNvPr>
          <p:cNvSpPr/>
          <p:nvPr userDrawn="1"/>
        </p:nvSpPr>
        <p:spPr>
          <a:xfrm>
            <a:off x="0" y="-13766"/>
            <a:ext cx="12217973" cy="68717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D1B2F6B-4F74-CDB7-4D34-F38F08E64D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003" y="520324"/>
            <a:ext cx="2539696" cy="74735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65C9F8D-2F47-E2CB-5FE0-DB72A352A8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6983" y="6450189"/>
            <a:ext cx="609522" cy="20994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4D5450A-3DE5-640B-2FDB-FA81BFD8417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1776" y="520323"/>
            <a:ext cx="2539696" cy="746076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AFAB2EF-012F-E5FB-34F5-34973BE2FE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3812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27B4F4-5B7C-473E-9F52-5B2C819ED284}" type="datetimeFigureOut">
              <a:rPr lang="pt-PT" smtClean="0"/>
              <a:pPr/>
              <a:t>06/06/25</a:t>
            </a:fld>
            <a:endParaRPr lang="pt-PT"/>
          </a:p>
        </p:txBody>
      </p:sp>
      <p:pic>
        <p:nvPicPr>
          <p:cNvPr id="4" name="Picture 3" descr="A group of people looking at a tablet&#10;&#10;Description automatically generated">
            <a:extLst>
              <a:ext uri="{FF2B5EF4-FFF2-40B4-BE49-F238E27FC236}">
                <a16:creationId xmlns:a16="http://schemas.microsoft.com/office/drawing/2014/main" id="{037DA9B4-6C29-AC1F-5526-194494ACBA9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3024" y="708222"/>
            <a:ext cx="4214949" cy="526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7008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ovação_Cap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1E3249A-B4B4-5A45-5536-BA3588256DCC}"/>
              </a:ext>
            </a:extLst>
          </p:cNvPr>
          <p:cNvSpPr/>
          <p:nvPr userDrawn="1"/>
        </p:nvSpPr>
        <p:spPr>
          <a:xfrm>
            <a:off x="520324" y="2971949"/>
            <a:ext cx="11697649" cy="38860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F8A5F0-6174-2F85-4F8B-686E21CA2369}"/>
              </a:ext>
            </a:extLst>
          </p:cNvPr>
          <p:cNvSpPr/>
          <p:nvPr userDrawn="1"/>
        </p:nvSpPr>
        <p:spPr>
          <a:xfrm>
            <a:off x="520324" y="-13767"/>
            <a:ext cx="11697649" cy="38860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D1B2F6B-4F74-CDB7-4D34-F38F08E64D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003" y="520324"/>
            <a:ext cx="2539696" cy="74735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4D5450A-3DE5-640B-2FDB-FA81BFD841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1776" y="520323"/>
            <a:ext cx="2539696" cy="7460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46D978-59B2-DB26-D711-5C7BA1EFF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06" y="4023360"/>
            <a:ext cx="6742794" cy="1953549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pic>
        <p:nvPicPr>
          <p:cNvPr id="12" name="Picture 11" descr="A group of people looking at a tablet&#10;&#10;Description automatically generated">
            <a:extLst>
              <a:ext uri="{FF2B5EF4-FFF2-40B4-BE49-F238E27FC236}">
                <a16:creationId xmlns:a16="http://schemas.microsoft.com/office/drawing/2014/main" id="{826F97FA-4064-3AED-50DD-FB2D6E6257E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3024" y="708222"/>
            <a:ext cx="4214949" cy="526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4607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ovação_Separado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CFFEE78-1CAF-A782-F0FB-D994A1ABCCA6}"/>
              </a:ext>
            </a:extLst>
          </p:cNvPr>
          <p:cNvSpPr/>
          <p:nvPr userDrawn="1"/>
        </p:nvSpPr>
        <p:spPr>
          <a:xfrm flipV="1">
            <a:off x="0" y="0"/>
            <a:ext cx="12192000" cy="36178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964867-95C8-AB79-12F1-0B9738AB9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003" y="3784822"/>
            <a:ext cx="10458486" cy="109525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CE75A0-4902-AF90-D5C5-8B9A439FB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003" y="4969566"/>
            <a:ext cx="9144000" cy="65648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D1B2F6B-4F74-CDB7-4D34-F38F08E64D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003" y="2307160"/>
            <a:ext cx="2539696" cy="74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1115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ovação_Separado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64867-95C8-AB79-12F1-0B9738AB9D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003" y="2131265"/>
            <a:ext cx="9144000" cy="209679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CE75A0-4902-AF90-D5C5-8B9A439FB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003" y="4320140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D1B2F6B-4F74-CDB7-4D34-F38F08E64D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003" y="520324"/>
            <a:ext cx="2539696" cy="74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6257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ovação_Separado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2694A-6308-8DA8-200F-C2139BF34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036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C51BA-7674-BA76-52AD-37B4FDEF1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6036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3946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ovação_Conteúd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8FF24-E258-E835-A980-F7D1B047F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C1017-AEFC-F107-2665-9AAA96058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147932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ovação_Conteúd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7F85B-632D-E952-2298-C0422EAEC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35133-66E9-AB4B-2EFB-6532F3379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006" y="1825625"/>
            <a:ext cx="496479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EC7F34-6EFF-5987-5735-2005D9239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38249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790946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novação_Conteúd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05290-3CBA-F955-1AA7-0F45F126C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99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61995-AB25-6B4A-298D-46BA9ABA4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7997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4CDCE-066C-C4BD-EE35-7CF53AB00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7997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7615AA-1734-8D87-5D62-9D0D4D4DD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0409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CAB3D7-94C7-1DFA-BC9A-4799426488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0409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96834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CCN_Conteúdo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19001-6BC7-C583-5B0D-0F7A03B67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607" y="373558"/>
            <a:ext cx="9154484" cy="1069975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91416-1A5D-F3AE-83F5-9EA19EE1C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7607" y="1748971"/>
            <a:ext cx="7065492" cy="410111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00714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ovação_Conteúdo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B3E73-DB66-10A0-FEF7-169528E83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03" y="81049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24A19-C470-96C3-737D-8A1A3B712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73C662-691A-B1C8-1B27-869F7C08A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5003" y="241069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C834B01-147B-9BBD-FA31-7C09A2B651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003" y="512422"/>
            <a:ext cx="749981" cy="74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49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ovação_Conteúd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19001-6BC7-C583-5B0D-0F7A03B67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607" y="373558"/>
            <a:ext cx="9154484" cy="1069975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91416-1A5D-F3AE-83F5-9EA19EE1C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7607" y="1748971"/>
            <a:ext cx="7065492" cy="410111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0869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ovação_Conteúdo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52D437-01D5-1BC7-89E1-47BCD4C1AD4C}"/>
              </a:ext>
            </a:extLst>
          </p:cNvPr>
          <p:cNvSpPr/>
          <p:nvPr userDrawn="1"/>
        </p:nvSpPr>
        <p:spPr>
          <a:xfrm flipV="1">
            <a:off x="0" y="-1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919001-6BC7-C583-5B0D-0F7A03B67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607" y="373558"/>
            <a:ext cx="9154484" cy="1069975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91416-1A5D-F3AE-83F5-9EA19EE1C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7607" y="1748971"/>
            <a:ext cx="7065492" cy="410111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9ACB4D4-472F-446E-0B74-70C152DC6E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7683" y="6281002"/>
            <a:ext cx="2373993" cy="48889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EB69C29-55A2-EEEE-4A50-2E3101D255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339841"/>
            <a:ext cx="520324" cy="52032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6A0D14C-4B7D-8F8C-CDC8-4704CE30FB4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06987" y="265651"/>
            <a:ext cx="1490662" cy="7528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6D8B307-2FBA-9528-5360-8960F54C1CF3}"/>
              </a:ext>
            </a:extLst>
          </p:cNvPr>
          <p:cNvSpPr/>
          <p:nvPr userDrawn="1"/>
        </p:nvSpPr>
        <p:spPr>
          <a:xfrm>
            <a:off x="0" y="-13766"/>
            <a:ext cx="520324" cy="63376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52B0EB-B0E9-6F47-D88B-F509CE2CFC72}"/>
              </a:ext>
            </a:extLst>
          </p:cNvPr>
          <p:cNvSpPr txBox="1"/>
          <p:nvPr userDrawn="1"/>
        </p:nvSpPr>
        <p:spPr>
          <a:xfrm rot="16200000">
            <a:off x="-773508" y="1128894"/>
            <a:ext cx="2067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t>Inovação</a:t>
            </a:r>
          </a:p>
        </p:txBody>
      </p:sp>
    </p:spTree>
    <p:extLst>
      <p:ext uri="{BB962C8B-B14F-4D97-AF65-F5344CB8AC3E}">
        <p14:creationId xmlns:p14="http://schemas.microsoft.com/office/powerpoint/2010/main" val="385726541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novação_Título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DE302-47C7-E6CC-1167-93D669C63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812934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ovação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852916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ovação_Agradeci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163961-6B41-E7AA-EBA5-C782D039117D}"/>
              </a:ext>
            </a:extLst>
          </p:cNvPr>
          <p:cNvSpPr txBox="1"/>
          <p:nvPr userDrawn="1"/>
        </p:nvSpPr>
        <p:spPr>
          <a:xfrm>
            <a:off x="962108" y="4951034"/>
            <a:ext cx="7644652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PT" sz="2000">
                <a:solidFill>
                  <a:schemeClr val="tx1"/>
                </a:solidFill>
                <a:latin typeface="Arial"/>
                <a:cs typeface="Arial"/>
              </a:rPr>
              <a:t>Para informação completa sobre todos os serviços, consultar </a:t>
            </a:r>
            <a:r>
              <a:rPr lang="pt-PT" sz="2000" b="1">
                <a:solidFill>
                  <a:schemeClr val="tx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fccn.pt</a:t>
            </a:r>
            <a:r>
              <a:rPr lang="pt-PT" sz="2000" b="1">
                <a:solidFill>
                  <a:schemeClr val="tx1"/>
                </a:solidFill>
                <a:latin typeface="Arial"/>
                <a:cs typeface="Arial"/>
              </a:rPr>
              <a:t> </a:t>
            </a:r>
            <a:r>
              <a:rPr lang="pt-PT" sz="2000">
                <a:solidFill>
                  <a:schemeClr val="tx1"/>
                </a:solidFill>
                <a:latin typeface="Arial"/>
                <a:cs typeface="Arial"/>
              </a:rPr>
              <a:t>e </a:t>
            </a:r>
            <a:r>
              <a:rPr lang="pt-PT" sz="2000" b="1">
                <a:solidFill>
                  <a:schemeClr val="tx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catálogo serviços</a:t>
            </a:r>
            <a:endParaRPr 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0B83F5F-AC78-3B01-8F09-3A81E976FE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107" y="906728"/>
            <a:ext cx="3399041" cy="10002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2129F7-B685-0F05-4B38-9DCBB268B314}"/>
              </a:ext>
            </a:extLst>
          </p:cNvPr>
          <p:cNvSpPr txBox="1"/>
          <p:nvPr userDrawn="1"/>
        </p:nvSpPr>
        <p:spPr>
          <a:xfrm>
            <a:off x="962106" y="3331984"/>
            <a:ext cx="5133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b="1">
                <a:latin typeface="Arial" panose="020B0604020202020204" pitchFamily="34" charset="0"/>
                <a:cs typeface="Arial" panose="020B0604020202020204" pitchFamily="34" charset="0"/>
              </a:rPr>
              <a:t>Obrigado.</a:t>
            </a:r>
          </a:p>
        </p:txBody>
      </p:sp>
    </p:spTree>
    <p:extLst>
      <p:ext uri="{BB962C8B-B14F-4D97-AF65-F5344CB8AC3E}">
        <p14:creationId xmlns:p14="http://schemas.microsoft.com/office/powerpoint/2010/main" val="50568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CCN_Conteúdo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9DD62E1-D83E-A928-8703-4D8F6FED89E2}"/>
              </a:ext>
            </a:extLst>
          </p:cNvPr>
          <p:cNvSpPr/>
          <p:nvPr userDrawn="1"/>
        </p:nvSpPr>
        <p:spPr>
          <a:xfrm flipV="1">
            <a:off x="494351" y="-13195"/>
            <a:ext cx="11697649" cy="69329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919001-6BC7-C583-5B0D-0F7A03B67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607" y="373558"/>
            <a:ext cx="9154484" cy="1069975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91416-1A5D-F3AE-83F5-9EA19EE1C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7607" y="1748971"/>
            <a:ext cx="7065492" cy="410111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1675A23-D2B5-EC40-6A94-2FA7BF6BE7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7683" y="6281002"/>
            <a:ext cx="2373993" cy="48889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95DBE03-AD3D-7343-5113-559C43010A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339841"/>
            <a:ext cx="520324" cy="52032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0215DA1-2AAD-0CFA-85B2-E175B7D9689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06987" y="265651"/>
            <a:ext cx="1490662" cy="752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BCAA545-F05C-14B2-0A46-D5E96D99C6C7}"/>
              </a:ext>
            </a:extLst>
          </p:cNvPr>
          <p:cNvSpPr/>
          <p:nvPr userDrawn="1"/>
        </p:nvSpPr>
        <p:spPr>
          <a:xfrm>
            <a:off x="0" y="-19856"/>
            <a:ext cx="520324" cy="6337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76169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CCN_Título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DE302-47C7-E6CC-1167-93D669C63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03066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CCN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55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CCN_Agradeci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E9DCAE-E689-C8AE-57B1-F24352DE9768}"/>
              </a:ext>
            </a:extLst>
          </p:cNvPr>
          <p:cNvSpPr txBox="1"/>
          <p:nvPr userDrawn="1"/>
        </p:nvSpPr>
        <p:spPr>
          <a:xfrm>
            <a:off x="962108" y="4951034"/>
            <a:ext cx="7644652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PT" sz="2000">
                <a:latin typeface="Arial"/>
                <a:cs typeface="Arial"/>
              </a:rPr>
              <a:t>Para informação completa sobre todos os serviços, consultar </a:t>
            </a:r>
            <a:r>
              <a:rPr lang="pt-PT" sz="2000" b="1"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fccn.pt</a:t>
            </a:r>
            <a:r>
              <a:rPr lang="pt-PT" sz="2000" b="1">
                <a:latin typeface="Arial"/>
                <a:cs typeface="Arial"/>
              </a:rPr>
              <a:t> </a:t>
            </a:r>
            <a:r>
              <a:rPr lang="pt-PT" sz="2000">
                <a:latin typeface="Arial"/>
                <a:cs typeface="Arial"/>
              </a:rPr>
              <a:t>e </a:t>
            </a:r>
            <a:r>
              <a:rPr lang="pt-PT" sz="2000" b="1">
                <a:latin typeface="Arial"/>
                <a:cs typeface="Arial"/>
                <a:hlinkClick r:id="rId3"/>
              </a:rPr>
              <a:t>catálogo serviços</a:t>
            </a: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EF1879F-E53D-3354-34F8-ECB611D6F2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107" y="906728"/>
            <a:ext cx="3399041" cy="10002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64E8EF-B11F-1EFB-C9B9-E79BB465C20F}"/>
              </a:ext>
            </a:extLst>
          </p:cNvPr>
          <p:cNvSpPr txBox="1"/>
          <p:nvPr userDrawn="1"/>
        </p:nvSpPr>
        <p:spPr>
          <a:xfrm>
            <a:off x="962106" y="3331984"/>
            <a:ext cx="5133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b="1">
                <a:latin typeface="Arial" panose="020B0604020202020204" pitchFamily="34" charset="0"/>
                <a:cs typeface="Arial" panose="020B0604020202020204" pitchFamily="34" charset="0"/>
              </a:rPr>
              <a:t>Obrigado.</a:t>
            </a:r>
          </a:p>
        </p:txBody>
      </p:sp>
    </p:spTree>
    <p:extLst>
      <p:ext uri="{BB962C8B-B14F-4D97-AF65-F5344CB8AC3E}">
        <p14:creationId xmlns:p14="http://schemas.microsoft.com/office/powerpoint/2010/main" val="2367578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údoLayout para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4D2C8C0-AB99-415C-51B2-E90DCCAA816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95300" y="1825625"/>
            <a:ext cx="111777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10009DF-0007-FF55-FA7D-BBB0189B5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5989"/>
            <a:ext cx="10139748" cy="132556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69094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CCN_Capa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F8A5F0-6174-2F85-4F8B-686E21CA2369}"/>
              </a:ext>
            </a:extLst>
          </p:cNvPr>
          <p:cNvSpPr/>
          <p:nvPr userDrawn="1"/>
        </p:nvSpPr>
        <p:spPr>
          <a:xfrm>
            <a:off x="0" y="-13766"/>
            <a:ext cx="12217973" cy="68717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D1B2F6B-4F74-CDB7-4D34-F38F08E64D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003" y="520324"/>
            <a:ext cx="2539696" cy="74735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65C9F8D-2F47-E2CB-5FE0-DB72A352A8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6983" y="6450189"/>
            <a:ext cx="609522" cy="20994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4D5450A-3DE5-640B-2FDB-FA81BFD8417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1776" y="520323"/>
            <a:ext cx="2539696" cy="746076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F2C009-FD91-663F-58A0-FFB73E895C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98192" y="6375673"/>
            <a:ext cx="2536825" cy="284463"/>
          </a:xfrm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Data da </a:t>
            </a:r>
            <a:r>
              <a:rPr lang="en-US" err="1"/>
              <a:t>Apresentação</a:t>
            </a:r>
            <a:r>
              <a:rPr lang="en-US"/>
              <a:t> </a:t>
            </a:r>
            <a:endParaRPr lang="pt-PT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A20F888-344C-B58E-708E-CDECF3BDB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003" y="1800488"/>
            <a:ext cx="6946472" cy="3597862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4C008EF-D129-797C-B89A-AD3D1B90D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003" y="5507960"/>
            <a:ext cx="6946472" cy="65648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pic>
        <p:nvPicPr>
          <p:cNvPr id="12" name="Picture 11" descr="A person and person looking at a computer&#10;&#10;Description automatically generated">
            <a:extLst>
              <a:ext uri="{FF2B5EF4-FFF2-40B4-BE49-F238E27FC236}">
                <a16:creationId xmlns:a16="http://schemas.microsoft.com/office/drawing/2014/main" id="{53522167-CB8F-6B1D-FC9A-FE1D8734C86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020" y="708222"/>
            <a:ext cx="4216120" cy="527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CCN_Separador_1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CFFEE78-1CAF-A782-F0FB-D994A1ABCCA6}"/>
              </a:ext>
            </a:extLst>
          </p:cNvPr>
          <p:cNvSpPr/>
          <p:nvPr userDrawn="1"/>
        </p:nvSpPr>
        <p:spPr>
          <a:xfrm flipV="1">
            <a:off x="773084" y="-3"/>
            <a:ext cx="11418916" cy="36243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964867-95C8-AB79-12F1-0B9738AB9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003" y="3710668"/>
            <a:ext cx="6858713" cy="1611224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CE75A0-4902-AF90-D5C5-8B9A439FB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003" y="5321892"/>
            <a:ext cx="6858713" cy="65648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6D85E3-343F-78F9-DF7B-9E8E8C2B61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776" y="2314947"/>
            <a:ext cx="2539696" cy="746076"/>
          </a:xfrm>
          <a:prstGeom prst="rect">
            <a:avLst/>
          </a:prstGeom>
        </p:spPr>
      </p:pic>
      <p:pic>
        <p:nvPicPr>
          <p:cNvPr id="9" name="Picture 8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BB910247-1DB5-B897-90EB-5606F1FE68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2506" y="708221"/>
            <a:ext cx="4216120" cy="527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04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CCN_Separador_2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64867-95C8-AB79-12F1-0B9738AB9D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003" y="2131265"/>
            <a:ext cx="9144000" cy="2096799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CE75A0-4902-AF90-D5C5-8B9A439FB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003" y="4320140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D1B2F6B-4F74-CDB7-4D34-F38F08E64D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003" y="520324"/>
            <a:ext cx="2539696" cy="74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5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CCN_Separado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CFFEE78-1CAF-A782-F0FB-D994A1ABCCA6}"/>
              </a:ext>
            </a:extLst>
          </p:cNvPr>
          <p:cNvSpPr/>
          <p:nvPr userDrawn="1"/>
        </p:nvSpPr>
        <p:spPr>
          <a:xfrm flipV="1">
            <a:off x="0" y="-2"/>
            <a:ext cx="12192000" cy="38643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964867-95C8-AB79-12F1-0B9738AB9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003" y="3864333"/>
            <a:ext cx="6875339" cy="1585418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CE75A0-4902-AF90-D5C5-8B9A439FB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003" y="5449751"/>
            <a:ext cx="6875339" cy="65648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6D85E3-343F-78F9-DF7B-9E8E8C2B61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776" y="2314947"/>
            <a:ext cx="2539696" cy="746076"/>
          </a:xfrm>
          <a:prstGeom prst="rect">
            <a:avLst/>
          </a:prstGeom>
        </p:spPr>
      </p:pic>
      <p:pic>
        <p:nvPicPr>
          <p:cNvPr id="4" name="Picture 3" descr="A person and person looking at a computer&#10;&#10;Description automatically generated">
            <a:extLst>
              <a:ext uri="{FF2B5EF4-FFF2-40B4-BE49-F238E27FC236}">
                <a16:creationId xmlns:a16="http://schemas.microsoft.com/office/drawing/2014/main" id="{D0EE501A-25A2-E783-60F4-FB847CBAB8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020" y="708222"/>
            <a:ext cx="4216120" cy="527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52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CCN_Separador_Add_Imag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64867-95C8-AB79-12F1-0B9738AB9D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003" y="1813213"/>
            <a:ext cx="9144000" cy="2096799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CE75A0-4902-AF90-D5C5-8B9A439FB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003" y="400208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D1B2F6B-4F74-CDB7-4D34-F38F08E64D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003" y="520324"/>
            <a:ext cx="2539696" cy="74735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CEA102E-0579-6107-87FF-DF28DABD55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34451" y="4943437"/>
            <a:ext cx="1866827" cy="93031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1613A6D-3941-5569-CADA-C068934AC3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0325173" y="2663787"/>
            <a:ext cx="1866827" cy="93031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3EADD1C-D94D-F059-BDF4-1408BF6F764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4060" y="0"/>
            <a:ext cx="2787926" cy="186062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4F82EC5-D552-54E0-ABBD-A32E35F7ACA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50200" y="5873749"/>
            <a:ext cx="984251" cy="984251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B0D98B6-F7A4-A00F-B069-82F5FE30AB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50200" y="925513"/>
            <a:ext cx="4241800" cy="49482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10357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CCN_Conteúdo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8FF24-E258-E835-A980-F7D1B047F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C1017-AEFC-F107-2665-9AAA96058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60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CCN_Conteúdo_2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7F85B-632D-E952-2298-C0422EAEC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35133-66E9-AB4B-2EFB-6532F3379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006" y="1825625"/>
            <a:ext cx="4964794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EC7F34-6EFF-5987-5735-2005D9239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382491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43333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FCCN_Conteúdo_3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05290-3CBA-F955-1AA7-0F45F126C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997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61995-AB25-6B4A-298D-46BA9ABA4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7997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4CDCE-066C-C4BD-EE35-7CF53AB00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7997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7615AA-1734-8D87-5D62-9D0D4D4DD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0409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CAB3D7-94C7-1DFA-BC9A-4799426488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0409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773274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FCCN_Conteúdo_Bullets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B3E73-DB66-10A0-FEF7-169528E83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03" y="1262403"/>
            <a:ext cx="3932237" cy="1148288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24A19-C470-96C3-737D-8A1A3B712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73C662-691A-B1C8-1B27-869F7C08A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5003" y="2410691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135AE-695E-F904-7BDC-5DC69D32C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134342-8917-4E5E-AE6D-C13B3DA2DB87}" type="slidenum">
              <a:rPr lang="pt-PT" smtClean="0"/>
              <a:t>‹#›</a:t>
            </a:fld>
            <a:endParaRPr lang="pt-PT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C834B01-147B-9BBD-FA31-7C09A2B651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003" y="512422"/>
            <a:ext cx="749981" cy="74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379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CCN_Conteúdo_Imagem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19001-6BC7-C583-5B0D-0F7A03B67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607" y="1590097"/>
            <a:ext cx="3932237" cy="1069975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F7D98A-B1B5-DDE5-536B-187C021AFF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512422"/>
            <a:ext cx="6506585" cy="558704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91416-1A5D-F3AE-83F5-9EA19EE1C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5003" y="2753591"/>
            <a:ext cx="3932237" cy="334587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C6D1A82-E91C-DFDA-331C-798755EBCB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003" y="512422"/>
            <a:ext cx="749981" cy="74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342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CCN_Conteúdo_4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19001-6BC7-C583-5B0D-0F7A03B67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607" y="373558"/>
            <a:ext cx="9154484" cy="1069975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82715CE-42A6-0322-7218-19F80C751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8091" y="1541153"/>
            <a:ext cx="9144000" cy="42619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05910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CCN_Conteúdo_5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19001-6BC7-C583-5B0D-0F7A03B67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607" y="373558"/>
            <a:ext cx="9154484" cy="1069975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91416-1A5D-F3AE-83F5-9EA19EE1C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7607" y="1748971"/>
            <a:ext cx="7065492" cy="410111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7569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CCN_Título_Blank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DE302-47C7-E6CC-1167-93D669C63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694280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CCN_Dark_Conteúdo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19001-6BC7-C583-5B0D-0F7A03B67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607" y="373558"/>
            <a:ext cx="9154484" cy="1069975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91416-1A5D-F3AE-83F5-9EA19EE1C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7607" y="1748971"/>
            <a:ext cx="7065492" cy="410111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95DBE03-AD3D-7343-5113-559C43010A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339841"/>
            <a:ext cx="520324" cy="52032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0215DA1-2AAD-0CFA-85B2-E175B7D968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06987" y="265651"/>
            <a:ext cx="1490662" cy="752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550DEB7-3213-27C1-62CB-565AF8DE8671}"/>
              </a:ext>
            </a:extLst>
          </p:cNvPr>
          <p:cNvSpPr/>
          <p:nvPr userDrawn="1"/>
        </p:nvSpPr>
        <p:spPr>
          <a:xfrm>
            <a:off x="0" y="-19856"/>
            <a:ext cx="520324" cy="6337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4344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CCN_Separado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64867-95C8-AB79-12F1-0B9738AB9D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003" y="2131265"/>
            <a:ext cx="9144000" cy="209679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CE75A0-4902-AF90-D5C5-8B9A439FB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003" y="4320140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D1B2F6B-4F74-CDB7-4D34-F38F08E64D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003" y="520324"/>
            <a:ext cx="2539696" cy="7473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D78B21-6350-782D-FE4D-680E85DD5E30}"/>
              </a:ext>
            </a:extLst>
          </p:cNvPr>
          <p:cNvSpPr/>
          <p:nvPr userDrawn="1"/>
        </p:nvSpPr>
        <p:spPr>
          <a:xfrm>
            <a:off x="0" y="-44652"/>
            <a:ext cx="520324" cy="69473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274365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CCN_Blank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2453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CCN_Dark_Agradeci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A26AE9-4C87-0E7B-948E-F2F86B517DC0}"/>
              </a:ext>
            </a:extLst>
          </p:cNvPr>
          <p:cNvSpPr txBox="1"/>
          <p:nvPr userDrawn="1"/>
        </p:nvSpPr>
        <p:spPr>
          <a:xfrm>
            <a:off x="962108" y="4951034"/>
            <a:ext cx="7644652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PT" sz="2000">
                <a:solidFill>
                  <a:schemeClr val="bg1"/>
                </a:solidFill>
                <a:latin typeface="Arial"/>
                <a:cs typeface="Arial"/>
              </a:rPr>
              <a:t>Para informação completa sobre todos os serviços, consultar </a:t>
            </a:r>
            <a:r>
              <a:rPr lang="pt-PT" sz="2000" b="1">
                <a:solidFill>
                  <a:schemeClr val="bg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fccn.pt</a:t>
            </a:r>
            <a:r>
              <a:rPr lang="pt-PT" sz="2000" b="1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pt-PT" sz="2000">
                <a:solidFill>
                  <a:schemeClr val="bg1"/>
                </a:solidFill>
                <a:latin typeface="Arial"/>
                <a:cs typeface="Arial"/>
              </a:rPr>
              <a:t>e </a:t>
            </a:r>
            <a:r>
              <a:rPr lang="pt-PT" sz="2000" b="1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catálogo serviços</a:t>
            </a:r>
            <a:endParaRPr 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EC64540-82B8-883A-57B0-7119E4FC7E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107" y="906728"/>
            <a:ext cx="3399041" cy="10002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C34920-69EB-6AB8-F2C5-28E8B691780D}"/>
              </a:ext>
            </a:extLst>
          </p:cNvPr>
          <p:cNvSpPr txBox="1"/>
          <p:nvPr userDrawn="1"/>
        </p:nvSpPr>
        <p:spPr>
          <a:xfrm>
            <a:off x="962106" y="3331984"/>
            <a:ext cx="5133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Obrigado.</a:t>
            </a:r>
          </a:p>
        </p:txBody>
      </p:sp>
    </p:spTree>
    <p:extLst>
      <p:ext uri="{BB962C8B-B14F-4D97-AF65-F5344CB8AC3E}">
        <p14:creationId xmlns:p14="http://schemas.microsoft.com/office/powerpoint/2010/main" val="16265351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ectividade_Cap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F8A5F0-6174-2F85-4F8B-686E21CA2369}"/>
              </a:ext>
            </a:extLst>
          </p:cNvPr>
          <p:cNvSpPr/>
          <p:nvPr userDrawn="1"/>
        </p:nvSpPr>
        <p:spPr>
          <a:xfrm>
            <a:off x="520324" y="-13766"/>
            <a:ext cx="11697649" cy="68717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D1B2F6B-4F74-CDB7-4D34-F38F08E64D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003" y="520324"/>
            <a:ext cx="2539696" cy="7473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67E4CB-2A48-C1CE-33EC-E8B13C1E9D51}"/>
              </a:ext>
            </a:extLst>
          </p:cNvPr>
          <p:cNvSpPr/>
          <p:nvPr userDrawn="1"/>
        </p:nvSpPr>
        <p:spPr>
          <a:xfrm>
            <a:off x="0" y="-44652"/>
            <a:ext cx="520324" cy="69473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4D5450A-3DE5-640B-2FDB-FA81BFD841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1776" y="520323"/>
            <a:ext cx="2539696" cy="746076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7D6005E-D62C-1C88-128E-BA7426403B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3812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27B4F4-5B7C-473E-9F52-5B2C819ED284}" type="datetimeFigureOut">
              <a:rPr lang="pt-PT" smtClean="0"/>
              <a:pPr/>
              <a:t>06/06/25</a:t>
            </a:fld>
            <a:endParaRPr lang="pt-PT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CF4B15-E501-A9B3-6224-5465A057449E}"/>
              </a:ext>
            </a:extLst>
          </p:cNvPr>
          <p:cNvGrpSpPr/>
          <p:nvPr userDrawn="1"/>
        </p:nvGrpSpPr>
        <p:grpSpPr>
          <a:xfrm>
            <a:off x="7682573" y="413933"/>
            <a:ext cx="4537013" cy="5562976"/>
            <a:chOff x="7682573" y="413933"/>
            <a:chExt cx="4537013" cy="5562976"/>
          </a:xfrm>
        </p:grpSpPr>
        <p:pic>
          <p:nvPicPr>
            <p:cNvPr id="11" name="Picture 10" descr="A person and person looking at a computer&#10;&#10;Description automatically generated">
              <a:extLst>
                <a:ext uri="{FF2B5EF4-FFF2-40B4-BE49-F238E27FC236}">
                  <a16:creationId xmlns:a16="http://schemas.microsoft.com/office/drawing/2014/main" id="{9F6BFC99-584F-837F-A3E8-183423CE8F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07252" y="713508"/>
              <a:ext cx="4210721" cy="526340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AB3852-B54A-1B0C-3066-99790D1155FC}"/>
                </a:ext>
              </a:extLst>
            </p:cNvPr>
            <p:cNvSpPr/>
            <p:nvPr userDrawn="1"/>
          </p:nvSpPr>
          <p:spPr>
            <a:xfrm>
              <a:off x="7682573" y="413933"/>
              <a:ext cx="4537013" cy="3261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26768899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ectividade_Cap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1E3249A-B4B4-5A45-5536-BA3588256DCC}"/>
              </a:ext>
            </a:extLst>
          </p:cNvPr>
          <p:cNvSpPr/>
          <p:nvPr userDrawn="1"/>
        </p:nvSpPr>
        <p:spPr>
          <a:xfrm>
            <a:off x="520324" y="2971949"/>
            <a:ext cx="11697649" cy="3886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F8A5F0-6174-2F85-4F8B-686E21CA2369}"/>
              </a:ext>
            </a:extLst>
          </p:cNvPr>
          <p:cNvSpPr/>
          <p:nvPr userDrawn="1"/>
        </p:nvSpPr>
        <p:spPr>
          <a:xfrm>
            <a:off x="520324" y="-13767"/>
            <a:ext cx="11697649" cy="38860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D1B2F6B-4F74-CDB7-4D34-F38F08E64D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003" y="520324"/>
            <a:ext cx="2539696" cy="74735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4D5450A-3DE5-640B-2FDB-FA81BFD841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1776" y="520323"/>
            <a:ext cx="2539696" cy="7460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46D978-59B2-DB26-D711-5C7BA1EFF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06" y="3948545"/>
            <a:ext cx="6818994" cy="2028364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1933ED6-7F6D-607E-A1B3-5915A595FAB9}"/>
              </a:ext>
            </a:extLst>
          </p:cNvPr>
          <p:cNvGrpSpPr/>
          <p:nvPr userDrawn="1"/>
        </p:nvGrpSpPr>
        <p:grpSpPr>
          <a:xfrm>
            <a:off x="7682573" y="413933"/>
            <a:ext cx="4537013" cy="5562976"/>
            <a:chOff x="7682573" y="413933"/>
            <a:chExt cx="4537013" cy="5562976"/>
          </a:xfrm>
        </p:grpSpPr>
        <p:pic>
          <p:nvPicPr>
            <p:cNvPr id="6" name="Picture 5" descr="A person and person looking at a computer&#10;&#10;Description automatically generated">
              <a:extLst>
                <a:ext uri="{FF2B5EF4-FFF2-40B4-BE49-F238E27FC236}">
                  <a16:creationId xmlns:a16="http://schemas.microsoft.com/office/drawing/2014/main" id="{2256D5FB-3A72-F8BF-89A9-FE9FF269C6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07252" y="713508"/>
              <a:ext cx="4210721" cy="5263401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531BD33-544B-E0F4-1A0B-8A29B7D66A0A}"/>
                </a:ext>
              </a:extLst>
            </p:cNvPr>
            <p:cNvSpPr/>
            <p:nvPr userDrawn="1"/>
          </p:nvSpPr>
          <p:spPr>
            <a:xfrm>
              <a:off x="7682573" y="413933"/>
              <a:ext cx="4537013" cy="3261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26659284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ectividade_Separado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CFFEE78-1CAF-A782-F0FB-D994A1ABCCA6}"/>
              </a:ext>
            </a:extLst>
          </p:cNvPr>
          <p:cNvSpPr/>
          <p:nvPr userDrawn="1"/>
        </p:nvSpPr>
        <p:spPr>
          <a:xfrm flipV="1">
            <a:off x="0" y="0"/>
            <a:ext cx="12192000" cy="36178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964867-95C8-AB79-12F1-0B9738AB9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003" y="3784822"/>
            <a:ext cx="10458486" cy="109525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CE75A0-4902-AF90-D5C5-8B9A439FB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003" y="4969566"/>
            <a:ext cx="9144000" cy="65648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D1B2F6B-4F74-CDB7-4D34-F38F08E64D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003" y="2307160"/>
            <a:ext cx="2539696" cy="74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36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ectividade_Separado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64867-95C8-AB79-12F1-0B9738AB9D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003" y="2131265"/>
            <a:ext cx="9144000" cy="209679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CE75A0-4902-AF90-D5C5-8B9A439FB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003" y="4320140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D1B2F6B-4F74-CDB7-4D34-F38F08E64D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003" y="520324"/>
            <a:ext cx="2539696" cy="74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341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nectividade_Separado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2694A-6308-8DA8-200F-C2139BF34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036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C51BA-7674-BA76-52AD-37B4FDEF1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6036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51843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ectividade_Conteúd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8FF24-E258-E835-A980-F7D1B047F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C1017-AEFC-F107-2665-9AAA96058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72931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ectividade_Conteúd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7F85B-632D-E952-2298-C0422EAEC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35133-66E9-AB4B-2EFB-6532F3379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006" y="1825625"/>
            <a:ext cx="496479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EC7F34-6EFF-5987-5735-2005D9239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38249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778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ectividade_Conteúd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05290-3CBA-F955-1AA7-0F45F126C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99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61995-AB25-6B4A-298D-46BA9ABA4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7997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4CDCE-066C-C4BD-EE35-7CF53AB00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7997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7615AA-1734-8D87-5D62-9D0D4D4DD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0409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CAB3D7-94C7-1DFA-BC9A-4799426488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0409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9665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CCN_Separador_Add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64867-95C8-AB79-12F1-0B9738AB9D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003" y="1813213"/>
            <a:ext cx="9144000" cy="209679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CE75A0-4902-AF90-D5C5-8B9A439FB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003" y="400208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D1B2F6B-4F74-CDB7-4D34-F38F08E64D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003" y="520324"/>
            <a:ext cx="2539696" cy="74735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CEA102E-0579-6107-87FF-DF28DABD55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34451" y="4943437"/>
            <a:ext cx="1866827" cy="93031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1613A6D-3941-5569-CADA-C068934AC3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0325173" y="2663787"/>
            <a:ext cx="1866827" cy="93031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3EADD1C-D94D-F059-BDF4-1408BF6F764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4060" y="0"/>
            <a:ext cx="2787926" cy="186062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4F82EC5-D552-54E0-ABBD-A32E35F7ACA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50200" y="5873749"/>
            <a:ext cx="984251" cy="984251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B0D98B6-F7A4-A00F-B069-82F5FE30AB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50200" y="925513"/>
            <a:ext cx="4241800" cy="4948237"/>
          </a:xfrm>
        </p:spPr>
        <p:txBody>
          <a:bodyPr/>
          <a:lstStyle/>
          <a:p>
            <a:endParaRPr lang="pt-P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F2843-7C51-D9FA-535A-41944BE2BFD5}"/>
              </a:ext>
            </a:extLst>
          </p:cNvPr>
          <p:cNvSpPr/>
          <p:nvPr userDrawn="1"/>
        </p:nvSpPr>
        <p:spPr>
          <a:xfrm>
            <a:off x="0" y="-44652"/>
            <a:ext cx="520324" cy="69473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43521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ectividade_Conteúdo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B3E73-DB66-10A0-FEF7-169528E83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03" y="81049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24A19-C470-96C3-737D-8A1A3B712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73C662-691A-B1C8-1B27-869F7C08A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5003" y="241069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135AE-695E-F904-7BDC-5DC69D32C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134342-8917-4E5E-AE6D-C13B3DA2DB87}" type="slidenum">
              <a:rPr lang="pt-PT" smtClean="0"/>
              <a:t>‹#›</a:t>
            </a:fld>
            <a:endParaRPr lang="pt-PT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C834B01-147B-9BBD-FA31-7C09A2B651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003" y="512422"/>
            <a:ext cx="749981" cy="74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850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ectividade_Conteúd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19001-6BC7-C583-5B0D-0F7A03B67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607" y="373558"/>
            <a:ext cx="9154484" cy="1069975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91416-1A5D-F3AE-83F5-9EA19EE1C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7607" y="1748971"/>
            <a:ext cx="7065492" cy="410111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3039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ectividade_Conteúdo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52D437-01D5-1BC7-89E1-47BCD4C1AD4C}"/>
              </a:ext>
            </a:extLst>
          </p:cNvPr>
          <p:cNvSpPr/>
          <p:nvPr userDrawn="1"/>
        </p:nvSpPr>
        <p:spPr>
          <a:xfrm flipV="1">
            <a:off x="0" y="-1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919001-6BC7-C583-5B0D-0F7A03B67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607" y="373558"/>
            <a:ext cx="9154484" cy="1069975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91416-1A5D-F3AE-83F5-9EA19EE1C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7607" y="1748971"/>
            <a:ext cx="7065492" cy="410111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E26BFD-5B64-F10F-DD50-3730D9D786E8}"/>
              </a:ext>
            </a:extLst>
          </p:cNvPr>
          <p:cNvSpPr/>
          <p:nvPr userDrawn="1"/>
        </p:nvSpPr>
        <p:spPr>
          <a:xfrm>
            <a:off x="0" y="-13766"/>
            <a:ext cx="520324" cy="6337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9ACB4D4-472F-446E-0B74-70C152DC6E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7683" y="6281002"/>
            <a:ext cx="2373993" cy="48889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EB69C29-55A2-EEEE-4A50-2E3101D255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339841"/>
            <a:ext cx="520324" cy="52032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6A0D14C-4B7D-8F8C-CDC8-4704CE30FB4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06987" y="265651"/>
            <a:ext cx="1490662" cy="752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C3226-3A18-8731-0D8D-7127A5B318D2}"/>
              </a:ext>
            </a:extLst>
          </p:cNvPr>
          <p:cNvSpPr txBox="1"/>
          <p:nvPr userDrawn="1"/>
        </p:nvSpPr>
        <p:spPr>
          <a:xfrm rot="16200000">
            <a:off x="-773508" y="1128894"/>
            <a:ext cx="2067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t>Conectividade</a:t>
            </a:r>
          </a:p>
        </p:txBody>
      </p:sp>
    </p:spTree>
    <p:extLst>
      <p:ext uri="{BB962C8B-B14F-4D97-AF65-F5344CB8AC3E}">
        <p14:creationId xmlns:p14="http://schemas.microsoft.com/office/powerpoint/2010/main" val="7628828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ectividade_Título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DE302-47C7-E6CC-1167-93D669C63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06899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ectividade_Conteúdo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19277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ectividade_Agradeci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6CBD0B-CAE0-FA2C-6161-632A9E73105F}"/>
              </a:ext>
            </a:extLst>
          </p:cNvPr>
          <p:cNvSpPr txBox="1"/>
          <p:nvPr userDrawn="1"/>
        </p:nvSpPr>
        <p:spPr>
          <a:xfrm>
            <a:off x="962108" y="4951034"/>
            <a:ext cx="7644652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PT" sz="2000">
                <a:solidFill>
                  <a:schemeClr val="tx1"/>
                </a:solidFill>
                <a:latin typeface="Arial"/>
                <a:cs typeface="Arial"/>
              </a:rPr>
              <a:t>Para informação completa sobre todos os serviços, consultar </a:t>
            </a:r>
            <a:r>
              <a:rPr lang="pt-PT" sz="2000" b="1">
                <a:solidFill>
                  <a:schemeClr val="tx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fccn.pt</a:t>
            </a:r>
            <a:r>
              <a:rPr lang="pt-PT" sz="2000" b="1">
                <a:solidFill>
                  <a:schemeClr val="tx1"/>
                </a:solidFill>
                <a:latin typeface="Arial"/>
                <a:cs typeface="Arial"/>
              </a:rPr>
              <a:t> </a:t>
            </a:r>
            <a:r>
              <a:rPr lang="pt-PT" sz="2000">
                <a:solidFill>
                  <a:schemeClr val="tx1"/>
                </a:solidFill>
                <a:latin typeface="Arial"/>
                <a:cs typeface="Arial"/>
              </a:rPr>
              <a:t>e </a:t>
            </a:r>
            <a:r>
              <a:rPr lang="pt-PT" sz="2000" b="1">
                <a:solidFill>
                  <a:schemeClr val="tx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catálogo serviços</a:t>
            </a:r>
            <a:endParaRPr 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E959E70-896E-E5E2-1570-B8E96F64E9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107" y="906728"/>
            <a:ext cx="3399041" cy="10002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C5E450-ADC7-B078-5C1C-9E601F849A30}"/>
              </a:ext>
            </a:extLst>
          </p:cNvPr>
          <p:cNvSpPr txBox="1"/>
          <p:nvPr userDrawn="1"/>
        </p:nvSpPr>
        <p:spPr>
          <a:xfrm>
            <a:off x="962106" y="3331984"/>
            <a:ext cx="5133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b="1">
                <a:latin typeface="Arial" panose="020B0604020202020204" pitchFamily="34" charset="0"/>
                <a:cs typeface="Arial" panose="020B0604020202020204" pitchFamily="34" charset="0"/>
              </a:rPr>
              <a:t>Obrigado.</a:t>
            </a:r>
          </a:p>
        </p:txBody>
      </p:sp>
    </p:spTree>
    <p:extLst>
      <p:ext uri="{BB962C8B-B14F-4D97-AF65-F5344CB8AC3E}">
        <p14:creationId xmlns:p14="http://schemas.microsoft.com/office/powerpoint/2010/main" val="6126525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ação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F8A5F0-6174-2F85-4F8B-686E21CA2369}"/>
              </a:ext>
            </a:extLst>
          </p:cNvPr>
          <p:cNvSpPr/>
          <p:nvPr userDrawn="1"/>
        </p:nvSpPr>
        <p:spPr>
          <a:xfrm>
            <a:off x="520324" y="-13766"/>
            <a:ext cx="11697649" cy="69164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D1B2F6B-4F74-CDB7-4D34-F38F08E64D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003" y="520324"/>
            <a:ext cx="2539696" cy="7473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67E4CB-2A48-C1CE-33EC-E8B13C1E9D51}"/>
              </a:ext>
            </a:extLst>
          </p:cNvPr>
          <p:cNvSpPr/>
          <p:nvPr userDrawn="1"/>
        </p:nvSpPr>
        <p:spPr>
          <a:xfrm>
            <a:off x="0" y="-44652"/>
            <a:ext cx="520324" cy="69473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65C9F8D-2F47-E2CB-5FE0-DB72A352A8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6983" y="6450189"/>
            <a:ext cx="609522" cy="20994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4D5450A-3DE5-640B-2FDB-FA81BFD8417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1776" y="520323"/>
            <a:ext cx="2539696" cy="746076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8FFEEC2-0E89-98D7-E9F1-CD4CBE11DD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3812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27B4F4-5B7C-473E-9F52-5B2C819ED284}" type="datetimeFigureOut">
              <a:rPr lang="pt-PT" smtClean="0"/>
              <a:pPr/>
              <a:t>06/06/25</a:t>
            </a:fld>
            <a:endParaRPr lang="pt-PT"/>
          </a:p>
        </p:txBody>
      </p:sp>
      <p:pic>
        <p:nvPicPr>
          <p:cNvPr id="13" name="Picture 1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97A4C920-E033-691A-B9F9-F3E14B4505E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4637" y="708222"/>
            <a:ext cx="4214949" cy="526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291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ação_Cap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1E3249A-B4B4-5A45-5536-BA3588256DCC}"/>
              </a:ext>
            </a:extLst>
          </p:cNvPr>
          <p:cNvSpPr/>
          <p:nvPr userDrawn="1"/>
        </p:nvSpPr>
        <p:spPr>
          <a:xfrm>
            <a:off x="520324" y="2971949"/>
            <a:ext cx="11697649" cy="38860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F8A5F0-6174-2F85-4F8B-686E21CA2369}"/>
              </a:ext>
            </a:extLst>
          </p:cNvPr>
          <p:cNvSpPr/>
          <p:nvPr userDrawn="1"/>
        </p:nvSpPr>
        <p:spPr>
          <a:xfrm>
            <a:off x="520324" y="-13767"/>
            <a:ext cx="11697649" cy="38860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D1B2F6B-4F74-CDB7-4D34-F38F08E64D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003" y="520324"/>
            <a:ext cx="2539696" cy="74735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4D5450A-3DE5-640B-2FDB-FA81BFD841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1776" y="520323"/>
            <a:ext cx="2539696" cy="7460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46D978-59B2-DB26-D711-5C7BA1EFF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06" y="3931920"/>
            <a:ext cx="6806294" cy="2044989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pic>
        <p:nvPicPr>
          <p:cNvPr id="14" name="Picture 13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919B00CD-E34E-E5F5-491E-AC6F67D847F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4637" y="708222"/>
            <a:ext cx="4214949" cy="526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966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mputação_Separado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CFFEE78-1CAF-A782-F0FB-D994A1ABCCA6}"/>
              </a:ext>
            </a:extLst>
          </p:cNvPr>
          <p:cNvSpPr/>
          <p:nvPr userDrawn="1"/>
        </p:nvSpPr>
        <p:spPr>
          <a:xfrm flipV="1">
            <a:off x="0" y="0"/>
            <a:ext cx="12192000" cy="36178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964867-95C8-AB79-12F1-0B9738AB9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003" y="3784822"/>
            <a:ext cx="10458486" cy="109525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CE75A0-4902-AF90-D5C5-8B9A439FB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003" y="4969566"/>
            <a:ext cx="9144000" cy="65648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D1B2F6B-4F74-CDB7-4D34-F38F08E64D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003" y="2307160"/>
            <a:ext cx="2539696" cy="74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787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mputação_Separado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64867-95C8-AB79-12F1-0B9738AB9D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003" y="2131265"/>
            <a:ext cx="9144000" cy="209679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CE75A0-4902-AF90-D5C5-8B9A439FB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003" y="4320140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D1B2F6B-4F74-CDB7-4D34-F38F08E64D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003" y="520324"/>
            <a:ext cx="2539696" cy="74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54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CCN_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8FF24-E258-E835-A980-F7D1B047F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C1017-AEFC-F107-2665-9AAA96058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001073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mputação_Separado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2694A-6308-8DA8-200F-C2139BF34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036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C51BA-7674-BA76-52AD-37B4FDEF1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6036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69586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mputação_Conteúd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8FF24-E258-E835-A980-F7D1B047F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C1017-AEFC-F107-2665-9AAA96058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670003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mputação_Conteúd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7F85B-632D-E952-2298-C0422EAEC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35133-66E9-AB4B-2EFB-6532F3379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006" y="1825625"/>
            <a:ext cx="496479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EC7F34-6EFF-5987-5735-2005D9239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38249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820667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utação_Conteúd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05290-3CBA-F955-1AA7-0F45F126C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99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61995-AB25-6B4A-298D-46BA9ABA4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7997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4CDCE-066C-C4BD-EE35-7CF53AB00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7997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7615AA-1734-8D87-5D62-9D0D4D4DD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0409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CAB3D7-94C7-1DFA-BC9A-4799426488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0409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593661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mputação_Conteúdo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B3E73-DB66-10A0-FEF7-169528E83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03" y="81049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24A19-C470-96C3-737D-8A1A3B712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2348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73C662-691A-B1C8-1B27-869F7C08A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5003" y="241069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C834B01-147B-9BBD-FA31-7C09A2B651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003" y="512422"/>
            <a:ext cx="749981" cy="74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750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19001-6BC7-C583-5B0D-0F7A03B67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607" y="373558"/>
            <a:ext cx="9154484" cy="1069975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91416-1A5D-F3AE-83F5-9EA19EE1C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7607" y="1748971"/>
            <a:ext cx="7065492" cy="410111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15104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52D437-01D5-1BC7-89E1-47BCD4C1AD4C}"/>
              </a:ext>
            </a:extLst>
          </p:cNvPr>
          <p:cNvSpPr/>
          <p:nvPr userDrawn="1"/>
        </p:nvSpPr>
        <p:spPr>
          <a:xfrm flipV="1">
            <a:off x="0" y="-1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919001-6BC7-C583-5B0D-0F7A03B67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607" y="373558"/>
            <a:ext cx="9154484" cy="1069975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91416-1A5D-F3AE-83F5-9EA19EE1C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7607" y="1748971"/>
            <a:ext cx="7065492" cy="410111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9ACB4D4-472F-446E-0B74-70C152DC6E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7683" y="6281002"/>
            <a:ext cx="2373993" cy="48889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EB69C29-55A2-EEEE-4A50-2E3101D255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339841"/>
            <a:ext cx="520324" cy="52032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6A0D14C-4B7D-8F8C-CDC8-4704CE30FB4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06987" y="265651"/>
            <a:ext cx="1490662" cy="7528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97DDFA9-F94C-8380-2C9B-60377E10CD71}"/>
              </a:ext>
            </a:extLst>
          </p:cNvPr>
          <p:cNvSpPr/>
          <p:nvPr userDrawn="1"/>
        </p:nvSpPr>
        <p:spPr>
          <a:xfrm>
            <a:off x="0" y="-13766"/>
            <a:ext cx="520324" cy="6337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BBA10A-F824-FC37-3228-5475C52C870B}"/>
              </a:ext>
            </a:extLst>
          </p:cNvPr>
          <p:cNvSpPr txBox="1"/>
          <p:nvPr userDrawn="1"/>
        </p:nvSpPr>
        <p:spPr>
          <a:xfrm rot="16200000">
            <a:off x="-773508" y="1128894"/>
            <a:ext cx="2067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t>Computação</a:t>
            </a:r>
          </a:p>
        </p:txBody>
      </p:sp>
    </p:spTree>
    <p:extLst>
      <p:ext uri="{BB962C8B-B14F-4D97-AF65-F5344CB8AC3E}">
        <p14:creationId xmlns:p14="http://schemas.microsoft.com/office/powerpoint/2010/main" val="26730317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mputação_Título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DE302-47C7-E6CC-1167-93D669C63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09701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utação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3539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ação_Agradeci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CE8E02-5BAD-6649-A3EC-47D8B4A718D1}"/>
              </a:ext>
            </a:extLst>
          </p:cNvPr>
          <p:cNvSpPr txBox="1"/>
          <p:nvPr userDrawn="1"/>
        </p:nvSpPr>
        <p:spPr>
          <a:xfrm>
            <a:off x="962108" y="4951034"/>
            <a:ext cx="7644652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PT" sz="2000">
                <a:solidFill>
                  <a:schemeClr val="tx1"/>
                </a:solidFill>
                <a:latin typeface="Arial"/>
                <a:cs typeface="Arial"/>
              </a:rPr>
              <a:t>Para informação completa sobre todos os serviços, consultar </a:t>
            </a:r>
            <a:r>
              <a:rPr lang="pt-PT" sz="2000" b="1">
                <a:solidFill>
                  <a:schemeClr val="tx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fccn.pt</a:t>
            </a:r>
            <a:r>
              <a:rPr lang="pt-PT" sz="2000" b="1">
                <a:solidFill>
                  <a:schemeClr val="tx1"/>
                </a:solidFill>
                <a:latin typeface="Arial"/>
                <a:cs typeface="Arial"/>
              </a:rPr>
              <a:t> </a:t>
            </a:r>
            <a:r>
              <a:rPr lang="pt-PT" sz="2000">
                <a:solidFill>
                  <a:schemeClr val="tx1"/>
                </a:solidFill>
                <a:latin typeface="Arial"/>
                <a:cs typeface="Arial"/>
              </a:rPr>
              <a:t>e </a:t>
            </a:r>
            <a:r>
              <a:rPr lang="pt-PT" sz="2000" b="1">
                <a:solidFill>
                  <a:schemeClr val="tx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catálogo serviços</a:t>
            </a:r>
            <a:endParaRPr 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5B7FF09-A816-BAE7-CBF7-4BC2D230BA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107" y="906728"/>
            <a:ext cx="3399041" cy="10002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B93838-5E8C-56EE-B340-2845E5D01D92}"/>
              </a:ext>
            </a:extLst>
          </p:cNvPr>
          <p:cNvSpPr txBox="1"/>
          <p:nvPr userDrawn="1"/>
        </p:nvSpPr>
        <p:spPr>
          <a:xfrm>
            <a:off x="962106" y="3331984"/>
            <a:ext cx="5133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b="1">
                <a:latin typeface="Arial" panose="020B0604020202020204" pitchFamily="34" charset="0"/>
                <a:cs typeface="Arial" panose="020B0604020202020204" pitchFamily="34" charset="0"/>
              </a:rPr>
              <a:t>Obrigado.</a:t>
            </a:r>
          </a:p>
        </p:txBody>
      </p:sp>
    </p:spTree>
    <p:extLst>
      <p:ext uri="{BB962C8B-B14F-4D97-AF65-F5344CB8AC3E}">
        <p14:creationId xmlns:p14="http://schemas.microsoft.com/office/powerpoint/2010/main" val="222918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CCN_Conteúd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7F85B-632D-E952-2298-C0422EAEC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35133-66E9-AB4B-2EFB-6532F3379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006" y="1825625"/>
            <a:ext cx="496479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EC7F34-6EFF-5987-5735-2005D9239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38249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168599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aboração_Cap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F8A5F0-6174-2F85-4F8B-686E21CA2369}"/>
              </a:ext>
            </a:extLst>
          </p:cNvPr>
          <p:cNvSpPr/>
          <p:nvPr userDrawn="1"/>
        </p:nvSpPr>
        <p:spPr>
          <a:xfrm>
            <a:off x="520324" y="-13766"/>
            <a:ext cx="11697649" cy="68717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D1B2F6B-4F74-CDB7-4D34-F38F08E64D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003" y="520324"/>
            <a:ext cx="2539696" cy="7473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67E4CB-2A48-C1CE-33EC-E8B13C1E9D51}"/>
              </a:ext>
            </a:extLst>
          </p:cNvPr>
          <p:cNvSpPr/>
          <p:nvPr userDrawn="1"/>
        </p:nvSpPr>
        <p:spPr>
          <a:xfrm>
            <a:off x="0" y="-44652"/>
            <a:ext cx="520324" cy="69473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65C9F8D-2F47-E2CB-5FE0-DB72A352A8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6983" y="6450189"/>
            <a:ext cx="609522" cy="20994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4D5450A-3DE5-640B-2FDB-FA81BFD8417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1776" y="520323"/>
            <a:ext cx="2539696" cy="74607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F5FCB-5939-924A-D723-4B1E7DCE8E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3812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27B4F4-5B7C-473E-9F52-5B2C819ED284}" type="datetimeFigureOut">
              <a:rPr lang="pt-PT" smtClean="0"/>
              <a:pPr/>
              <a:t>06/06/25</a:t>
            </a:fld>
            <a:endParaRPr lang="pt-PT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6C74DF3-5B02-5D03-9A77-943C6F5D822F}"/>
              </a:ext>
            </a:extLst>
          </p:cNvPr>
          <p:cNvGrpSpPr/>
          <p:nvPr userDrawn="1"/>
        </p:nvGrpSpPr>
        <p:grpSpPr>
          <a:xfrm>
            <a:off x="7682573" y="407583"/>
            <a:ext cx="4537013" cy="5569326"/>
            <a:chOff x="7682573" y="407583"/>
            <a:chExt cx="4537013" cy="5569326"/>
          </a:xfrm>
        </p:grpSpPr>
        <p:pic>
          <p:nvPicPr>
            <p:cNvPr id="13" name="Picture 12" descr="A group of people standing in a room&#10;&#10;Description automatically generated">
              <a:extLst>
                <a:ext uri="{FF2B5EF4-FFF2-40B4-BE49-F238E27FC236}">
                  <a16:creationId xmlns:a16="http://schemas.microsoft.com/office/drawing/2014/main" id="{7482AEFE-1A8C-D565-321E-54A7A71688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02249" y="708222"/>
              <a:ext cx="4214949" cy="5268687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ABABDF0-0396-1EEB-4034-622297E58BF2}"/>
                </a:ext>
              </a:extLst>
            </p:cNvPr>
            <p:cNvSpPr/>
            <p:nvPr userDrawn="1"/>
          </p:nvSpPr>
          <p:spPr>
            <a:xfrm>
              <a:off x="7682573" y="407583"/>
              <a:ext cx="4537013" cy="3261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17112254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aboração_Cap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1E3249A-B4B4-5A45-5536-BA3588256DCC}"/>
              </a:ext>
            </a:extLst>
          </p:cNvPr>
          <p:cNvSpPr/>
          <p:nvPr userDrawn="1"/>
        </p:nvSpPr>
        <p:spPr>
          <a:xfrm>
            <a:off x="520324" y="2971949"/>
            <a:ext cx="11697649" cy="38860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F8A5F0-6174-2F85-4F8B-686E21CA2369}"/>
              </a:ext>
            </a:extLst>
          </p:cNvPr>
          <p:cNvSpPr/>
          <p:nvPr userDrawn="1"/>
        </p:nvSpPr>
        <p:spPr>
          <a:xfrm>
            <a:off x="520324" y="-13767"/>
            <a:ext cx="11697649" cy="38860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D1B2F6B-4F74-CDB7-4D34-F38F08E64D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003" y="520324"/>
            <a:ext cx="2539696" cy="74735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4D5450A-3DE5-640B-2FDB-FA81BFD841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1776" y="520323"/>
            <a:ext cx="2539696" cy="7460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46D978-59B2-DB26-D711-5C7BA1EFF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06" y="3981796"/>
            <a:ext cx="6768194" cy="1995113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B53E0A-9223-65C9-C5E4-9285E0C7669B}"/>
              </a:ext>
            </a:extLst>
          </p:cNvPr>
          <p:cNvGrpSpPr/>
          <p:nvPr userDrawn="1"/>
        </p:nvGrpSpPr>
        <p:grpSpPr>
          <a:xfrm>
            <a:off x="7682573" y="407583"/>
            <a:ext cx="4537013" cy="5569326"/>
            <a:chOff x="7682573" y="407583"/>
            <a:chExt cx="4537013" cy="5569326"/>
          </a:xfrm>
        </p:grpSpPr>
        <p:pic>
          <p:nvPicPr>
            <p:cNvPr id="6" name="Picture 5" descr="A group of people standing in a room&#10;&#10;Description automatically generated">
              <a:extLst>
                <a:ext uri="{FF2B5EF4-FFF2-40B4-BE49-F238E27FC236}">
                  <a16:creationId xmlns:a16="http://schemas.microsoft.com/office/drawing/2014/main" id="{01F38F84-A919-B31C-6E35-B52B7D7FD2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02249" y="708222"/>
              <a:ext cx="4214949" cy="526868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80316FC-4697-169D-AF62-0EDA4F75C61A}"/>
                </a:ext>
              </a:extLst>
            </p:cNvPr>
            <p:cNvSpPr/>
            <p:nvPr userDrawn="1"/>
          </p:nvSpPr>
          <p:spPr>
            <a:xfrm>
              <a:off x="7682573" y="407583"/>
              <a:ext cx="4537013" cy="3261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16681971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laboração_Separado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CFFEE78-1CAF-A782-F0FB-D994A1ABCCA6}"/>
              </a:ext>
            </a:extLst>
          </p:cNvPr>
          <p:cNvSpPr/>
          <p:nvPr userDrawn="1"/>
        </p:nvSpPr>
        <p:spPr>
          <a:xfrm flipV="1">
            <a:off x="0" y="0"/>
            <a:ext cx="12192000" cy="36178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964867-95C8-AB79-12F1-0B9738AB9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003" y="3784822"/>
            <a:ext cx="10458486" cy="109525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CE75A0-4902-AF90-D5C5-8B9A439FB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003" y="4969566"/>
            <a:ext cx="9144000" cy="65648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D1B2F6B-4F74-CDB7-4D34-F38F08E64D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003" y="2307160"/>
            <a:ext cx="2539696" cy="74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459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laboração_Separado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64867-95C8-AB79-12F1-0B9738AB9D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003" y="2131265"/>
            <a:ext cx="9144000" cy="209679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CE75A0-4902-AF90-D5C5-8B9A439FB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003" y="4320140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D1B2F6B-4F74-CDB7-4D34-F38F08E64D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003" y="520324"/>
            <a:ext cx="2539696" cy="74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259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laboração_Separado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2694A-6308-8DA8-200F-C2139BF34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036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C51BA-7674-BA76-52AD-37B4FDEF1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6036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19657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laboração_Conteúd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8FF24-E258-E835-A980-F7D1B047F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C1017-AEFC-F107-2665-9AAA96058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55190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laboração_Conteúd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7F85B-632D-E952-2298-C0422EAEC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35133-66E9-AB4B-2EFB-6532F3379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006" y="1825625"/>
            <a:ext cx="496479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EC7F34-6EFF-5987-5735-2005D9239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38249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77192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laboração__Conteúd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05290-3CBA-F955-1AA7-0F45F126C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99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61995-AB25-6B4A-298D-46BA9ABA4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7997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4CDCE-066C-C4BD-EE35-7CF53AB00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7997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7615AA-1734-8D87-5D62-9D0D4D4DD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0409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CAB3D7-94C7-1DFA-BC9A-4799426488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0409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94033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laboração_Conteúdo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B3E73-DB66-10A0-FEF7-169528E83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03" y="81049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24A19-C470-96C3-737D-8A1A3B712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73C662-691A-B1C8-1B27-869F7C08A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5003" y="241069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C834B01-147B-9BBD-FA31-7C09A2B651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003" y="512422"/>
            <a:ext cx="749981" cy="74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933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aboração_Conteúd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19001-6BC7-C583-5B0D-0F7A03B67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607" y="373558"/>
            <a:ext cx="9154484" cy="1069975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91416-1A5D-F3AE-83F5-9EA19EE1C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7607" y="1748971"/>
            <a:ext cx="7065492" cy="410111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4525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FCCN_Conteúd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05290-3CBA-F955-1AA7-0F45F126C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99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61995-AB25-6B4A-298D-46BA9ABA4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7997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4CDCE-066C-C4BD-EE35-7CF53AB00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7997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7615AA-1734-8D87-5D62-9D0D4D4DD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0409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CAB3D7-94C7-1DFA-BC9A-4799426488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0409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755103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aboração_Conteúdo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52D437-01D5-1BC7-89E1-47BCD4C1AD4C}"/>
              </a:ext>
            </a:extLst>
          </p:cNvPr>
          <p:cNvSpPr/>
          <p:nvPr userDrawn="1"/>
        </p:nvSpPr>
        <p:spPr>
          <a:xfrm flipV="1">
            <a:off x="0" y="-1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919001-6BC7-C583-5B0D-0F7A03B67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607" y="373558"/>
            <a:ext cx="9154484" cy="1069975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91416-1A5D-F3AE-83F5-9EA19EE1C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7607" y="1748971"/>
            <a:ext cx="7065492" cy="410111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9ACB4D4-472F-446E-0B74-70C152DC6E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7683" y="6281002"/>
            <a:ext cx="2373993" cy="48889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EB69C29-55A2-EEEE-4A50-2E3101D255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339841"/>
            <a:ext cx="520324" cy="52032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6A0D14C-4B7D-8F8C-CDC8-4704CE30FB4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06987" y="265651"/>
            <a:ext cx="1490662" cy="752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BCC714C-86DC-6D7C-2175-64940B3319C5}"/>
              </a:ext>
            </a:extLst>
          </p:cNvPr>
          <p:cNvSpPr/>
          <p:nvPr userDrawn="1"/>
        </p:nvSpPr>
        <p:spPr>
          <a:xfrm>
            <a:off x="0" y="-13766"/>
            <a:ext cx="520324" cy="63376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36383A-EE71-1ABC-9EDD-CC5E609266DE}"/>
              </a:ext>
            </a:extLst>
          </p:cNvPr>
          <p:cNvSpPr txBox="1"/>
          <p:nvPr userDrawn="1"/>
        </p:nvSpPr>
        <p:spPr>
          <a:xfrm rot="16200000">
            <a:off x="-773508" y="1128894"/>
            <a:ext cx="2067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t>Colaboração</a:t>
            </a:r>
          </a:p>
        </p:txBody>
      </p:sp>
    </p:spTree>
    <p:extLst>
      <p:ext uri="{BB962C8B-B14F-4D97-AF65-F5344CB8AC3E}">
        <p14:creationId xmlns:p14="http://schemas.microsoft.com/office/powerpoint/2010/main" val="26785214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aboração_Título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DE302-47C7-E6CC-1167-93D669C63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309444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aboração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7035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aboração_Agradeci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73C197-3DC0-F0F4-671B-13BA69B6CDF8}"/>
              </a:ext>
            </a:extLst>
          </p:cNvPr>
          <p:cNvSpPr txBox="1"/>
          <p:nvPr userDrawn="1"/>
        </p:nvSpPr>
        <p:spPr>
          <a:xfrm>
            <a:off x="962108" y="4951034"/>
            <a:ext cx="7644652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PT" sz="2000">
                <a:solidFill>
                  <a:schemeClr val="tx1"/>
                </a:solidFill>
                <a:latin typeface="Arial"/>
                <a:cs typeface="Arial"/>
              </a:rPr>
              <a:t>Para informação completa sobre todos os serviços, consultar </a:t>
            </a:r>
            <a:r>
              <a:rPr lang="pt-PT" sz="2000" b="1">
                <a:solidFill>
                  <a:schemeClr val="tx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fccn.pt</a:t>
            </a:r>
            <a:r>
              <a:rPr lang="pt-PT" sz="2000" b="1">
                <a:solidFill>
                  <a:schemeClr val="tx1"/>
                </a:solidFill>
                <a:latin typeface="Arial"/>
                <a:cs typeface="Arial"/>
              </a:rPr>
              <a:t> </a:t>
            </a:r>
            <a:r>
              <a:rPr lang="pt-PT" sz="2000">
                <a:solidFill>
                  <a:schemeClr val="tx1"/>
                </a:solidFill>
                <a:latin typeface="Arial"/>
                <a:cs typeface="Arial"/>
              </a:rPr>
              <a:t>e </a:t>
            </a:r>
            <a:r>
              <a:rPr lang="pt-PT" sz="2000" b="1">
                <a:solidFill>
                  <a:schemeClr val="tx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catálogo serviços</a:t>
            </a:r>
            <a:endParaRPr 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8C93808-FAB1-DB71-0FE5-3F575FBE83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107" y="906728"/>
            <a:ext cx="3399041" cy="10002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17CCC1-C235-27D7-E910-62C1218A9DE3}"/>
              </a:ext>
            </a:extLst>
          </p:cNvPr>
          <p:cNvSpPr txBox="1"/>
          <p:nvPr userDrawn="1"/>
        </p:nvSpPr>
        <p:spPr>
          <a:xfrm>
            <a:off x="962106" y="3331984"/>
            <a:ext cx="5133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b="1">
                <a:latin typeface="Arial" panose="020B0604020202020204" pitchFamily="34" charset="0"/>
                <a:cs typeface="Arial" panose="020B0604020202020204" pitchFamily="34" charset="0"/>
              </a:rPr>
              <a:t>Obrigado.</a:t>
            </a:r>
          </a:p>
        </p:txBody>
      </p:sp>
    </p:spTree>
    <p:extLst>
      <p:ext uri="{BB962C8B-B14F-4D97-AF65-F5344CB8AC3E}">
        <p14:creationId xmlns:p14="http://schemas.microsoft.com/office/powerpoint/2010/main" val="24338715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hecimento_Cap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F8A5F0-6174-2F85-4F8B-686E21CA2369}"/>
              </a:ext>
            </a:extLst>
          </p:cNvPr>
          <p:cNvSpPr/>
          <p:nvPr userDrawn="1"/>
        </p:nvSpPr>
        <p:spPr>
          <a:xfrm>
            <a:off x="520324" y="-13766"/>
            <a:ext cx="11697649" cy="68717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D1B2F6B-4F74-CDB7-4D34-F38F08E64D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003" y="520324"/>
            <a:ext cx="2539696" cy="7473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67E4CB-2A48-C1CE-33EC-E8B13C1E9D51}"/>
              </a:ext>
            </a:extLst>
          </p:cNvPr>
          <p:cNvSpPr/>
          <p:nvPr userDrawn="1"/>
        </p:nvSpPr>
        <p:spPr>
          <a:xfrm>
            <a:off x="0" y="-44652"/>
            <a:ext cx="520324" cy="69473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65C9F8D-2F47-E2CB-5FE0-DB72A352A8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6983" y="6450189"/>
            <a:ext cx="609522" cy="20994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4D5450A-3DE5-640B-2FDB-FA81BFD8417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1776" y="520323"/>
            <a:ext cx="2539696" cy="746076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B5F181F-7C51-FFED-74B7-504C720C16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3812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27B4F4-5B7C-473E-9F52-5B2C819ED284}" type="datetimeFigureOut">
              <a:rPr lang="pt-PT" smtClean="0"/>
              <a:pPr/>
              <a:t>06/06/25</a:t>
            </a:fld>
            <a:endParaRPr lang="pt-PT"/>
          </a:p>
        </p:txBody>
      </p:sp>
      <p:pic>
        <p:nvPicPr>
          <p:cNvPr id="2" name="Picture 1" descr="A person in a suit holding a phone&#10;&#10;Description automatically generated">
            <a:extLst>
              <a:ext uri="{FF2B5EF4-FFF2-40B4-BE49-F238E27FC236}">
                <a16:creationId xmlns:a16="http://schemas.microsoft.com/office/drawing/2014/main" id="{8BC8BC3A-9198-8D72-32EA-3A3ACE82195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853" y="708222"/>
            <a:ext cx="4216120" cy="527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167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hecimento_Cap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1E3249A-B4B4-5A45-5536-BA3588256DCC}"/>
              </a:ext>
            </a:extLst>
          </p:cNvPr>
          <p:cNvSpPr/>
          <p:nvPr userDrawn="1"/>
        </p:nvSpPr>
        <p:spPr>
          <a:xfrm>
            <a:off x="520324" y="2971949"/>
            <a:ext cx="11697649" cy="38860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F8A5F0-6174-2F85-4F8B-686E21CA2369}"/>
              </a:ext>
            </a:extLst>
          </p:cNvPr>
          <p:cNvSpPr/>
          <p:nvPr userDrawn="1"/>
        </p:nvSpPr>
        <p:spPr>
          <a:xfrm>
            <a:off x="520324" y="-13767"/>
            <a:ext cx="11697649" cy="38860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D1B2F6B-4F74-CDB7-4D34-F38F08E64D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003" y="520324"/>
            <a:ext cx="2539696" cy="74735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4D5450A-3DE5-640B-2FDB-FA81BFD841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1776" y="520323"/>
            <a:ext cx="2539696" cy="7460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46D978-59B2-DB26-D711-5C7BA1EFF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06" y="3965171"/>
            <a:ext cx="6818994" cy="2011737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pic>
        <p:nvPicPr>
          <p:cNvPr id="6" name="Picture 5" descr="A person in a suit holding a phone&#10;&#10;Description automatically generated">
            <a:extLst>
              <a:ext uri="{FF2B5EF4-FFF2-40B4-BE49-F238E27FC236}">
                <a16:creationId xmlns:a16="http://schemas.microsoft.com/office/drawing/2014/main" id="{03283220-2195-60CC-D376-056F5239B8E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853" y="708222"/>
            <a:ext cx="4216120" cy="527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076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hecimento_Separado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CFFEE78-1CAF-A782-F0FB-D994A1ABCCA6}"/>
              </a:ext>
            </a:extLst>
          </p:cNvPr>
          <p:cNvSpPr/>
          <p:nvPr userDrawn="1"/>
        </p:nvSpPr>
        <p:spPr>
          <a:xfrm flipV="1">
            <a:off x="0" y="0"/>
            <a:ext cx="12192000" cy="36178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964867-95C8-AB79-12F1-0B9738AB9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003" y="3784822"/>
            <a:ext cx="10458486" cy="109525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CE75A0-4902-AF90-D5C5-8B9A439FB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003" y="4969566"/>
            <a:ext cx="9144000" cy="65648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D1B2F6B-4F74-CDB7-4D34-F38F08E64D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003" y="2307160"/>
            <a:ext cx="2539696" cy="74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93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hecimento_Separado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64867-95C8-AB79-12F1-0B9738AB9D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003" y="2131265"/>
            <a:ext cx="9144000" cy="209679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CE75A0-4902-AF90-D5C5-8B9A439FB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003" y="4320140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D1B2F6B-4F74-CDB7-4D34-F38F08E64D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003" y="520324"/>
            <a:ext cx="2539696" cy="74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379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nhecimento_Separado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2694A-6308-8DA8-200F-C2139BF34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036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C51BA-7674-BA76-52AD-37B4FDEF1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6036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76574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hecimento_Conteúd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8FF24-E258-E835-A980-F7D1B047F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C1017-AEFC-F107-2665-9AAA96058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315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FCCN_Conteúdo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B3E73-DB66-10A0-FEF7-169528E83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03" y="81049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24A19-C470-96C3-737D-8A1A3B712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73C662-691A-B1C8-1B27-869F7C08A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5003" y="241069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135AE-695E-F904-7BDC-5DC69D32C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134342-8917-4E5E-AE6D-C13B3DA2DB87}" type="slidenum">
              <a:rPr lang="pt-PT" smtClean="0"/>
              <a:t>‹#›</a:t>
            </a:fld>
            <a:endParaRPr lang="pt-PT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C834B01-147B-9BBD-FA31-7C09A2B651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003" y="512422"/>
            <a:ext cx="749981" cy="74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7691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hecimento_Conteúd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7F85B-632D-E952-2298-C0422EAEC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35133-66E9-AB4B-2EFB-6532F3379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006" y="1825625"/>
            <a:ext cx="496479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EC7F34-6EFF-5987-5735-2005D9239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38249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29640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hecimento__Conteúd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05290-3CBA-F955-1AA7-0F45F126C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99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61995-AB25-6B4A-298D-46BA9ABA4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7997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4CDCE-066C-C4BD-EE35-7CF53AB00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7997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7615AA-1734-8D87-5D62-9D0D4D4DD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0409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CAB3D7-94C7-1DFA-BC9A-4799426488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0409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379875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B3E73-DB66-10A0-FEF7-169528E83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03" y="81049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24A19-C470-96C3-737D-8A1A3B712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73C662-691A-B1C8-1B27-869F7C08A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5003" y="241069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C834B01-147B-9BBD-FA31-7C09A2B651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003" y="512422"/>
            <a:ext cx="749981" cy="74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967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hecimento_Conteúd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19001-6BC7-C583-5B0D-0F7A03B67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607" y="373558"/>
            <a:ext cx="9154484" cy="1069975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91416-1A5D-F3AE-83F5-9EA19EE1C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7607" y="1748971"/>
            <a:ext cx="7065492" cy="410111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00866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hecimento_Conteúdo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52D437-01D5-1BC7-89E1-47BCD4C1AD4C}"/>
              </a:ext>
            </a:extLst>
          </p:cNvPr>
          <p:cNvSpPr/>
          <p:nvPr userDrawn="1"/>
        </p:nvSpPr>
        <p:spPr>
          <a:xfrm flipV="1">
            <a:off x="0" y="-1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919001-6BC7-C583-5B0D-0F7A03B67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607" y="373558"/>
            <a:ext cx="9154484" cy="1069975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91416-1A5D-F3AE-83F5-9EA19EE1C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7607" y="1748971"/>
            <a:ext cx="7065492" cy="410111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9ACB4D4-472F-446E-0B74-70C152DC6E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7683" y="6281002"/>
            <a:ext cx="2373993" cy="48889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EB69C29-55A2-EEEE-4A50-2E3101D255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339841"/>
            <a:ext cx="520324" cy="52032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6A0D14C-4B7D-8F8C-CDC8-4704CE30FB4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06987" y="265651"/>
            <a:ext cx="1490662" cy="7528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F64381-5D68-2335-B336-69933D6BCBEF}"/>
              </a:ext>
            </a:extLst>
          </p:cNvPr>
          <p:cNvSpPr/>
          <p:nvPr userDrawn="1"/>
        </p:nvSpPr>
        <p:spPr>
          <a:xfrm>
            <a:off x="0" y="-13766"/>
            <a:ext cx="520324" cy="63376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A40B81-0C17-519D-97EF-25FE53A6C813}"/>
              </a:ext>
            </a:extLst>
          </p:cNvPr>
          <p:cNvSpPr txBox="1"/>
          <p:nvPr userDrawn="1"/>
        </p:nvSpPr>
        <p:spPr>
          <a:xfrm rot="16200000">
            <a:off x="-773508" y="1128894"/>
            <a:ext cx="2067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t>Conhecimento</a:t>
            </a:r>
          </a:p>
        </p:txBody>
      </p:sp>
    </p:spTree>
    <p:extLst>
      <p:ext uri="{BB962C8B-B14F-4D97-AF65-F5344CB8AC3E}">
        <p14:creationId xmlns:p14="http://schemas.microsoft.com/office/powerpoint/2010/main" val="2562734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hecimento_Título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DE302-47C7-E6CC-1167-93D669C63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807136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hecimento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93782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hecimento_Agradeci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B30047-75BC-05CE-7C3A-40EFBA7AD8C7}"/>
              </a:ext>
            </a:extLst>
          </p:cNvPr>
          <p:cNvSpPr txBox="1"/>
          <p:nvPr userDrawn="1"/>
        </p:nvSpPr>
        <p:spPr>
          <a:xfrm>
            <a:off x="962108" y="4951034"/>
            <a:ext cx="7644652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PT" sz="2000">
                <a:solidFill>
                  <a:schemeClr val="tx1"/>
                </a:solidFill>
                <a:latin typeface="Arial"/>
                <a:cs typeface="Arial"/>
              </a:rPr>
              <a:t>Para informação completa sobre todos os serviços, consultar </a:t>
            </a:r>
            <a:r>
              <a:rPr lang="pt-PT" sz="2000" b="1">
                <a:solidFill>
                  <a:schemeClr val="tx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fccn.pt</a:t>
            </a:r>
            <a:r>
              <a:rPr lang="pt-PT" sz="2000" b="1">
                <a:solidFill>
                  <a:schemeClr val="tx1"/>
                </a:solidFill>
                <a:latin typeface="Arial"/>
                <a:cs typeface="Arial"/>
              </a:rPr>
              <a:t> </a:t>
            </a:r>
            <a:r>
              <a:rPr lang="pt-PT" sz="2000">
                <a:solidFill>
                  <a:schemeClr val="tx1"/>
                </a:solidFill>
                <a:latin typeface="Arial"/>
                <a:cs typeface="Arial"/>
              </a:rPr>
              <a:t>e </a:t>
            </a:r>
            <a:r>
              <a:rPr lang="pt-PT" sz="2000" b="1">
                <a:solidFill>
                  <a:schemeClr val="tx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catálogo serviços</a:t>
            </a:r>
            <a:endParaRPr 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5A93A26-254B-4671-4FBC-489CA95B00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107" y="906728"/>
            <a:ext cx="3399041" cy="10002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02C0EF-1F35-B83F-AC65-A8E07A71802B}"/>
              </a:ext>
            </a:extLst>
          </p:cNvPr>
          <p:cNvSpPr txBox="1"/>
          <p:nvPr userDrawn="1"/>
        </p:nvSpPr>
        <p:spPr>
          <a:xfrm>
            <a:off x="962106" y="3331984"/>
            <a:ext cx="5133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b="1">
                <a:latin typeface="Arial" panose="020B0604020202020204" pitchFamily="34" charset="0"/>
                <a:cs typeface="Arial" panose="020B0604020202020204" pitchFamily="34" charset="0"/>
              </a:rPr>
              <a:t>Obrigado.</a:t>
            </a:r>
          </a:p>
        </p:txBody>
      </p:sp>
    </p:spTree>
    <p:extLst>
      <p:ext uri="{BB962C8B-B14F-4D97-AF65-F5344CB8AC3E}">
        <p14:creationId xmlns:p14="http://schemas.microsoft.com/office/powerpoint/2010/main" val="139942818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rança_Cap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F8A5F0-6174-2F85-4F8B-686E21CA2369}"/>
              </a:ext>
            </a:extLst>
          </p:cNvPr>
          <p:cNvSpPr/>
          <p:nvPr userDrawn="1"/>
        </p:nvSpPr>
        <p:spPr>
          <a:xfrm>
            <a:off x="520324" y="-13766"/>
            <a:ext cx="11697649" cy="68717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D1B2F6B-4F74-CDB7-4D34-F38F08E64D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003" y="520324"/>
            <a:ext cx="2539696" cy="7473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67E4CB-2A48-C1CE-33EC-E8B13C1E9D51}"/>
              </a:ext>
            </a:extLst>
          </p:cNvPr>
          <p:cNvSpPr/>
          <p:nvPr userDrawn="1"/>
        </p:nvSpPr>
        <p:spPr>
          <a:xfrm>
            <a:off x="0" y="-44652"/>
            <a:ext cx="520324" cy="69473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65C9F8D-2F47-E2CB-5FE0-DB72A352A8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6983" y="6450189"/>
            <a:ext cx="609522" cy="20994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4D5450A-3DE5-640B-2FDB-FA81BFD8417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1776" y="520323"/>
            <a:ext cx="2539696" cy="746076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66E4AAE-156E-2B82-8446-73E6C101A8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3812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27B4F4-5B7C-473E-9F52-5B2C819ED284}" type="datetimeFigureOut">
              <a:rPr lang="pt-PT" smtClean="0"/>
              <a:pPr/>
              <a:t>06/06/25</a:t>
            </a:fld>
            <a:endParaRPr lang="pt-PT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5BBE8C-1FCF-3A23-8008-962D0DD22997}"/>
              </a:ext>
            </a:extLst>
          </p:cNvPr>
          <p:cNvGrpSpPr/>
          <p:nvPr userDrawn="1"/>
        </p:nvGrpSpPr>
        <p:grpSpPr>
          <a:xfrm>
            <a:off x="7682573" y="407583"/>
            <a:ext cx="4537013" cy="5569326"/>
            <a:chOff x="7682573" y="407583"/>
            <a:chExt cx="4537013" cy="5569326"/>
          </a:xfrm>
        </p:grpSpPr>
        <p:pic>
          <p:nvPicPr>
            <p:cNvPr id="11" name="Picture 10" descr="A group of people looking at a tablet&#10;&#10;Description automatically generated">
              <a:extLst>
                <a:ext uri="{FF2B5EF4-FFF2-40B4-BE49-F238E27FC236}">
                  <a16:creationId xmlns:a16="http://schemas.microsoft.com/office/drawing/2014/main" id="{B45C9512-04AB-01E3-D9C5-8C02F845CA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03024" y="708222"/>
              <a:ext cx="4214949" cy="5268687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AD7AE6D-A9E7-3ED8-CCD8-76718CA7A84F}"/>
                </a:ext>
              </a:extLst>
            </p:cNvPr>
            <p:cNvSpPr/>
            <p:nvPr userDrawn="1"/>
          </p:nvSpPr>
          <p:spPr>
            <a:xfrm>
              <a:off x="7682573" y="407583"/>
              <a:ext cx="4537013" cy="3261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32381042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rança_Cap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1E3249A-B4B4-5A45-5536-BA3588256DCC}"/>
              </a:ext>
            </a:extLst>
          </p:cNvPr>
          <p:cNvSpPr/>
          <p:nvPr userDrawn="1"/>
        </p:nvSpPr>
        <p:spPr>
          <a:xfrm>
            <a:off x="520324" y="2971949"/>
            <a:ext cx="11697649" cy="38860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F8A5F0-6174-2F85-4F8B-686E21CA2369}"/>
              </a:ext>
            </a:extLst>
          </p:cNvPr>
          <p:cNvSpPr/>
          <p:nvPr userDrawn="1"/>
        </p:nvSpPr>
        <p:spPr>
          <a:xfrm>
            <a:off x="520324" y="-13767"/>
            <a:ext cx="11697649" cy="38860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D1B2F6B-4F74-CDB7-4D34-F38F08E64D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003" y="520324"/>
            <a:ext cx="2539696" cy="74735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4D5450A-3DE5-640B-2FDB-FA81BFD841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1776" y="520323"/>
            <a:ext cx="2539696" cy="7460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46D978-59B2-DB26-D711-5C7BA1EFF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06" y="3965172"/>
            <a:ext cx="6768194" cy="2011738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B66FC1C-675D-C95F-7C9D-3F70D4EB7397}"/>
              </a:ext>
            </a:extLst>
          </p:cNvPr>
          <p:cNvGrpSpPr/>
          <p:nvPr userDrawn="1"/>
        </p:nvGrpSpPr>
        <p:grpSpPr>
          <a:xfrm>
            <a:off x="7682573" y="407583"/>
            <a:ext cx="4537013" cy="5569326"/>
            <a:chOff x="7682573" y="407583"/>
            <a:chExt cx="4537013" cy="5569326"/>
          </a:xfrm>
        </p:grpSpPr>
        <p:pic>
          <p:nvPicPr>
            <p:cNvPr id="6" name="Picture 5" descr="A group of people looking at a tablet&#10;&#10;Description automatically generated">
              <a:extLst>
                <a:ext uri="{FF2B5EF4-FFF2-40B4-BE49-F238E27FC236}">
                  <a16:creationId xmlns:a16="http://schemas.microsoft.com/office/drawing/2014/main" id="{4736C4A5-9905-F301-3D5E-D5A491AA05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03024" y="708222"/>
              <a:ext cx="4214949" cy="526868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C3AFAEF-A5A7-C34D-368A-B500B631134B}"/>
                </a:ext>
              </a:extLst>
            </p:cNvPr>
            <p:cNvSpPr/>
            <p:nvPr userDrawn="1"/>
          </p:nvSpPr>
          <p:spPr>
            <a:xfrm>
              <a:off x="7682573" y="407583"/>
              <a:ext cx="4537013" cy="3261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250027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CCN_Conteúdo_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19001-6BC7-C583-5B0D-0F7A03B67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607" y="1590097"/>
            <a:ext cx="3932237" cy="1069975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F7D98A-B1B5-DDE5-536B-187C021AFF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512422"/>
            <a:ext cx="6506585" cy="558704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91416-1A5D-F3AE-83F5-9EA19EE1C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5003" y="2753591"/>
            <a:ext cx="3932237" cy="33458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C6D1A82-E91C-DFDA-331C-798755EBCB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003" y="512422"/>
            <a:ext cx="749981" cy="74998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CA7C1DD-610A-A056-1FEA-9AC05315266C}"/>
              </a:ext>
            </a:extLst>
          </p:cNvPr>
          <p:cNvSpPr/>
          <p:nvPr userDrawn="1"/>
        </p:nvSpPr>
        <p:spPr>
          <a:xfrm>
            <a:off x="0" y="-13766"/>
            <a:ext cx="520324" cy="68717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00573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gurança_Separado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CFFEE78-1CAF-A782-F0FB-D994A1ABCCA6}"/>
              </a:ext>
            </a:extLst>
          </p:cNvPr>
          <p:cNvSpPr/>
          <p:nvPr userDrawn="1"/>
        </p:nvSpPr>
        <p:spPr>
          <a:xfrm flipV="1">
            <a:off x="0" y="0"/>
            <a:ext cx="12192000" cy="36178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964867-95C8-AB79-12F1-0B9738AB9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003" y="3784822"/>
            <a:ext cx="10458486" cy="109525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CE75A0-4902-AF90-D5C5-8B9A439FB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003" y="4969566"/>
            <a:ext cx="9144000" cy="65648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D1B2F6B-4F74-CDB7-4D34-F38F08E64D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003" y="2307160"/>
            <a:ext cx="2539696" cy="74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430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gurança_Separado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64867-95C8-AB79-12F1-0B9738AB9D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003" y="2131265"/>
            <a:ext cx="9144000" cy="209679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CE75A0-4902-AF90-D5C5-8B9A439FB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003" y="4320140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D1B2F6B-4F74-CDB7-4D34-F38F08E64D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003" y="520324"/>
            <a:ext cx="2539696" cy="74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106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gurança_Separado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2694A-6308-8DA8-200F-C2139BF34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036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C51BA-7674-BA76-52AD-37B4FDEF1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6036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9994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gurança_Conteúd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8FF24-E258-E835-A980-F7D1B047F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C1017-AEFC-F107-2665-9AAA96058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884783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egurança_Conteúd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7F85B-632D-E952-2298-C0422EAEC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35133-66E9-AB4B-2EFB-6532F3379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006" y="1825625"/>
            <a:ext cx="496479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EC7F34-6EFF-5987-5735-2005D9239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38249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607127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egurança_Conteúd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05290-3CBA-F955-1AA7-0F45F126C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99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61995-AB25-6B4A-298D-46BA9ABA4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7997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4CDCE-066C-C4BD-EE35-7CF53AB00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7997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7615AA-1734-8D87-5D62-9D0D4D4DD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0409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CAB3D7-94C7-1DFA-BC9A-4799426488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0409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916527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egurança_Conteúdo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B3E73-DB66-10A0-FEF7-169528E83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03" y="81049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24A19-C470-96C3-737D-8A1A3B712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73C662-691A-B1C8-1B27-869F7C08A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5003" y="241069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C834B01-147B-9BBD-FA31-7C09A2B651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003" y="512422"/>
            <a:ext cx="749981" cy="74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236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rança_Conteúd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19001-6BC7-C583-5B0D-0F7A03B67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607" y="373558"/>
            <a:ext cx="9154484" cy="1069975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91416-1A5D-F3AE-83F5-9EA19EE1C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7607" y="1748971"/>
            <a:ext cx="7065492" cy="410111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42093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rança_Conteúdo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52D437-01D5-1BC7-89E1-47BCD4C1AD4C}"/>
              </a:ext>
            </a:extLst>
          </p:cNvPr>
          <p:cNvSpPr/>
          <p:nvPr userDrawn="1"/>
        </p:nvSpPr>
        <p:spPr>
          <a:xfrm flipV="1">
            <a:off x="0" y="-1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919001-6BC7-C583-5B0D-0F7A03B67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607" y="373558"/>
            <a:ext cx="9154484" cy="1069975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91416-1A5D-F3AE-83F5-9EA19EE1C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7607" y="1748971"/>
            <a:ext cx="7065492" cy="410111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9ACB4D4-472F-446E-0B74-70C152DC6E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7683" y="6281002"/>
            <a:ext cx="2373993" cy="48889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EB69C29-55A2-EEEE-4A50-2E3101D255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339841"/>
            <a:ext cx="520324" cy="52032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6A0D14C-4B7D-8F8C-CDC8-4704CE30FB4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06987" y="265651"/>
            <a:ext cx="1490662" cy="752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467F42-4A67-30F1-8BEC-48A3DDE4058C}"/>
              </a:ext>
            </a:extLst>
          </p:cNvPr>
          <p:cNvSpPr/>
          <p:nvPr userDrawn="1"/>
        </p:nvSpPr>
        <p:spPr>
          <a:xfrm>
            <a:off x="0" y="-13766"/>
            <a:ext cx="520324" cy="6337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3626C8-06C7-E8C6-902A-8BF31A522447}"/>
              </a:ext>
            </a:extLst>
          </p:cNvPr>
          <p:cNvSpPr txBox="1"/>
          <p:nvPr userDrawn="1"/>
        </p:nvSpPr>
        <p:spPr>
          <a:xfrm rot="16200000">
            <a:off x="-773508" y="1128894"/>
            <a:ext cx="2067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t>Segurança</a:t>
            </a:r>
          </a:p>
        </p:txBody>
      </p:sp>
    </p:spTree>
    <p:extLst>
      <p:ext uri="{BB962C8B-B14F-4D97-AF65-F5344CB8AC3E}">
        <p14:creationId xmlns:p14="http://schemas.microsoft.com/office/powerpoint/2010/main" val="552852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gurança_Título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DE302-47C7-E6CC-1167-93D669C63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6508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7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22.svg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21.png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image" Target="../media/image4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4.xml"/><Relationship Id="rId21" Type="http://schemas.openxmlformats.org/officeDocument/2006/relationships/image" Target="../media/image4.svg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image" Target="../media/image7.svg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6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1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21" Type="http://schemas.openxmlformats.org/officeDocument/2006/relationships/image" Target="../media/image4.svg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image" Target="../media/image7.svg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6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2.xml"/><Relationship Id="rId21" Type="http://schemas.openxmlformats.org/officeDocument/2006/relationships/image" Target="../media/image4.svg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image" Target="../media/image7.svg"/><Relationship Id="rId2" Type="http://schemas.openxmlformats.org/officeDocument/2006/relationships/slideLayout" Target="../slideLayouts/slideLayout61.xml"/><Relationship Id="rId16" Type="http://schemas.openxmlformats.org/officeDocument/2006/relationships/image" Target="../media/image6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9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76.xml"/><Relationship Id="rId21" Type="http://schemas.openxmlformats.org/officeDocument/2006/relationships/image" Target="../media/image4.svg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image" Target="../media/image7.svg"/><Relationship Id="rId2" Type="http://schemas.openxmlformats.org/officeDocument/2006/relationships/slideLayout" Target="../slideLayouts/slideLayout75.xml"/><Relationship Id="rId16" Type="http://schemas.openxmlformats.org/officeDocument/2006/relationships/image" Target="../media/image6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3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90.xml"/><Relationship Id="rId21" Type="http://schemas.openxmlformats.org/officeDocument/2006/relationships/image" Target="../media/image4.svg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image" Target="../media/image7.svg"/><Relationship Id="rId2" Type="http://schemas.openxmlformats.org/officeDocument/2006/relationships/slideLayout" Target="../slideLayouts/slideLayout89.xml"/><Relationship Id="rId16" Type="http://schemas.openxmlformats.org/officeDocument/2006/relationships/image" Target="../media/image6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7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04.xml"/><Relationship Id="rId21" Type="http://schemas.openxmlformats.org/officeDocument/2006/relationships/image" Target="../media/image4.svg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image" Target="../media/image7.svg"/><Relationship Id="rId2" Type="http://schemas.openxmlformats.org/officeDocument/2006/relationships/slideLayout" Target="../slideLayouts/slideLayout103.xml"/><Relationship Id="rId16" Type="http://schemas.openxmlformats.org/officeDocument/2006/relationships/image" Target="../media/image6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11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243133-49B5-FA2F-34F7-29B13C1D4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06" y="365125"/>
            <a:ext cx="1061666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2E8E5-2F88-E8C8-2BF7-C7127C62E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006" y="1825625"/>
            <a:ext cx="1061666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EF68C2-A86D-DF7E-881A-3A1EC50B9CF9}"/>
              </a:ext>
            </a:extLst>
          </p:cNvPr>
          <p:cNvSpPr/>
          <p:nvPr userDrawn="1"/>
        </p:nvSpPr>
        <p:spPr>
          <a:xfrm>
            <a:off x="0" y="-19856"/>
            <a:ext cx="520324" cy="6337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BED23DE-AB33-68F6-A44F-C6230D24E56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0" y="6339841"/>
            <a:ext cx="520324" cy="52032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BDA244E-D7B4-CB88-4AF2-0D8C5113460E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206987" y="265651"/>
            <a:ext cx="1490662" cy="752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A3C2BE-D818-4483-AFCD-DF2F856BC77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8866" y="5943466"/>
            <a:ext cx="462713" cy="30426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337AF9D-1B8B-B8AD-7F6C-8B2168F7B7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 l="-55" r="1"/>
          <a:stretch/>
        </p:blipFill>
        <p:spPr>
          <a:xfrm>
            <a:off x="9296400" y="6281002"/>
            <a:ext cx="2375276" cy="4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9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5" r:id="rId2"/>
    <p:sldLayoutId id="2147483702" r:id="rId3"/>
    <p:sldLayoutId id="2147483683" r:id="rId4"/>
    <p:sldLayoutId id="2147483673" r:id="rId5"/>
    <p:sldLayoutId id="2147483675" r:id="rId6"/>
    <p:sldLayoutId id="2147483676" r:id="rId7"/>
    <p:sldLayoutId id="2147483679" r:id="rId8"/>
    <p:sldLayoutId id="2147483680" r:id="rId9"/>
    <p:sldLayoutId id="2147483802" r:id="rId10"/>
    <p:sldLayoutId id="2147483684" r:id="rId11"/>
    <p:sldLayoutId id="2147483804" r:id="rId12"/>
    <p:sldLayoutId id="2147483677" r:id="rId13"/>
    <p:sldLayoutId id="2147483678" r:id="rId14"/>
    <p:sldLayoutId id="2147483805" r:id="rId15"/>
    <p:sldLayoutId id="214748383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337E787-4EC1-859D-F51C-A7E4322C80E3}"/>
              </a:ext>
            </a:extLst>
          </p:cNvPr>
          <p:cNvSpPr/>
          <p:nvPr userDrawn="1"/>
        </p:nvSpPr>
        <p:spPr>
          <a:xfrm flipV="1">
            <a:off x="549275" y="-19857"/>
            <a:ext cx="11666538" cy="68778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n>
                <a:noFill/>
              </a:ln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4080F65-B1AA-640B-A632-B8A87A5C643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319373" y="6279996"/>
            <a:ext cx="2373993" cy="49238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243133-49B5-FA2F-34F7-29B13C1D4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06" y="365125"/>
            <a:ext cx="1061666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2E8E5-2F88-E8C8-2BF7-C7127C62E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006" y="1825625"/>
            <a:ext cx="1061666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EF68C2-A86D-DF7E-881A-3A1EC50B9CF9}"/>
              </a:ext>
            </a:extLst>
          </p:cNvPr>
          <p:cNvSpPr/>
          <p:nvPr userDrawn="1"/>
        </p:nvSpPr>
        <p:spPr>
          <a:xfrm>
            <a:off x="0" y="-19856"/>
            <a:ext cx="520324" cy="6337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BED23DE-AB33-68F6-A44F-C6230D24E56D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0" y="6339841"/>
            <a:ext cx="520324" cy="52032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BDA244E-D7B4-CB88-4AF2-0D8C5113460E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206987" y="265651"/>
            <a:ext cx="1490662" cy="7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8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1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8" r:id="rId12"/>
    <p:sldLayoutId id="2147483830" r:id="rId13"/>
    <p:sldLayoutId id="2147483829" r:id="rId14"/>
    <p:sldLayoutId id="214748383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243133-49B5-FA2F-34F7-29B13C1D4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06" y="365125"/>
            <a:ext cx="1061666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2E8E5-2F88-E8C8-2BF7-C7127C62E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006" y="1825625"/>
            <a:ext cx="1061666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EF68C2-A86D-DF7E-881A-3A1EC50B9CF9}"/>
              </a:ext>
            </a:extLst>
          </p:cNvPr>
          <p:cNvSpPr/>
          <p:nvPr userDrawn="1"/>
        </p:nvSpPr>
        <p:spPr>
          <a:xfrm>
            <a:off x="0" y="-13766"/>
            <a:ext cx="520324" cy="6337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E3FC3C3-35DC-9B52-4FEC-4A0743F3A15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297683" y="6281002"/>
            <a:ext cx="2373993" cy="48889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BED23DE-AB33-68F6-A44F-C6230D24E56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0" y="6339841"/>
            <a:ext cx="520324" cy="52032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BDA244E-D7B4-CB88-4AF2-0D8C5113460E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206987" y="265651"/>
            <a:ext cx="1490662" cy="752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DB382A-4AAD-CE33-15ED-015170A7FF22}"/>
              </a:ext>
            </a:extLst>
          </p:cNvPr>
          <p:cNvSpPr txBox="1"/>
          <p:nvPr userDrawn="1"/>
        </p:nvSpPr>
        <p:spPr>
          <a:xfrm rot="16200000">
            <a:off x="-773508" y="1128894"/>
            <a:ext cx="2067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t>Conectividade</a:t>
            </a:r>
          </a:p>
        </p:txBody>
      </p:sp>
    </p:spTree>
    <p:extLst>
      <p:ext uri="{BB962C8B-B14F-4D97-AF65-F5344CB8AC3E}">
        <p14:creationId xmlns:p14="http://schemas.microsoft.com/office/powerpoint/2010/main" val="8231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18" r:id="rId2"/>
    <p:sldLayoutId id="2147483705" r:id="rId3"/>
    <p:sldLayoutId id="2147483706" r:id="rId4"/>
    <p:sldLayoutId id="2147483709" r:id="rId5"/>
    <p:sldLayoutId id="2147483708" r:id="rId6"/>
    <p:sldLayoutId id="2147483710" r:id="rId7"/>
    <p:sldLayoutId id="2147483711" r:id="rId8"/>
    <p:sldLayoutId id="2147483714" r:id="rId9"/>
    <p:sldLayoutId id="2147483716" r:id="rId10"/>
    <p:sldLayoutId id="2147483806" r:id="rId11"/>
    <p:sldLayoutId id="2147483712" r:id="rId12"/>
    <p:sldLayoutId id="2147483713" r:id="rId13"/>
    <p:sldLayoutId id="214748380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243133-49B5-FA2F-34F7-29B13C1D4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06" y="365125"/>
            <a:ext cx="1061666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2E8E5-2F88-E8C8-2BF7-C7127C62E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006" y="1825625"/>
            <a:ext cx="1061666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EF68C2-A86D-DF7E-881A-3A1EC50B9CF9}"/>
              </a:ext>
            </a:extLst>
          </p:cNvPr>
          <p:cNvSpPr/>
          <p:nvPr userDrawn="1"/>
        </p:nvSpPr>
        <p:spPr>
          <a:xfrm>
            <a:off x="0" y="-13766"/>
            <a:ext cx="520324" cy="6337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E3FC3C3-35DC-9B52-4FEC-4A0743F3A15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297683" y="6281002"/>
            <a:ext cx="2373993" cy="48889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BED23DE-AB33-68F6-A44F-C6230D24E56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0" y="6339841"/>
            <a:ext cx="520324" cy="52032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BDA244E-D7B4-CB88-4AF2-0D8C5113460E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206987" y="265651"/>
            <a:ext cx="1490662" cy="752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DB382A-4AAD-CE33-15ED-015170A7FF22}"/>
              </a:ext>
            </a:extLst>
          </p:cNvPr>
          <p:cNvSpPr txBox="1"/>
          <p:nvPr userDrawn="1"/>
        </p:nvSpPr>
        <p:spPr>
          <a:xfrm rot="16200000">
            <a:off x="-773508" y="1128894"/>
            <a:ext cx="2067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t>Computação</a:t>
            </a:r>
          </a:p>
        </p:txBody>
      </p:sp>
    </p:spTree>
    <p:extLst>
      <p:ext uri="{BB962C8B-B14F-4D97-AF65-F5344CB8AC3E}">
        <p14:creationId xmlns:p14="http://schemas.microsoft.com/office/powerpoint/2010/main" val="132961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809" r:id="rId4"/>
    <p:sldLayoutId id="2147483727" r:id="rId5"/>
    <p:sldLayoutId id="2147483726" r:id="rId6"/>
    <p:sldLayoutId id="2147483728" r:id="rId7"/>
    <p:sldLayoutId id="2147483729" r:id="rId8"/>
    <p:sldLayoutId id="2147483732" r:id="rId9"/>
    <p:sldLayoutId id="2147483733" r:id="rId10"/>
    <p:sldLayoutId id="2147483734" r:id="rId11"/>
    <p:sldLayoutId id="2147483730" r:id="rId12"/>
    <p:sldLayoutId id="2147483731" r:id="rId13"/>
    <p:sldLayoutId id="214748383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243133-49B5-FA2F-34F7-29B13C1D4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06" y="365125"/>
            <a:ext cx="1061666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2E8E5-2F88-E8C8-2BF7-C7127C62E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006" y="1825625"/>
            <a:ext cx="1061666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EF68C2-A86D-DF7E-881A-3A1EC50B9CF9}"/>
              </a:ext>
            </a:extLst>
          </p:cNvPr>
          <p:cNvSpPr/>
          <p:nvPr userDrawn="1"/>
        </p:nvSpPr>
        <p:spPr>
          <a:xfrm>
            <a:off x="0" y="-13766"/>
            <a:ext cx="520324" cy="63376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E3FC3C3-35DC-9B52-4FEC-4A0743F3A15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297683" y="6281002"/>
            <a:ext cx="2373993" cy="48889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BED23DE-AB33-68F6-A44F-C6230D24E56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0" y="6339841"/>
            <a:ext cx="520324" cy="52032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BDA244E-D7B4-CB88-4AF2-0D8C5113460E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206987" y="265651"/>
            <a:ext cx="1490662" cy="752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DB382A-4AAD-CE33-15ED-015170A7FF22}"/>
              </a:ext>
            </a:extLst>
          </p:cNvPr>
          <p:cNvSpPr txBox="1"/>
          <p:nvPr userDrawn="1"/>
        </p:nvSpPr>
        <p:spPr>
          <a:xfrm rot="16200000">
            <a:off x="-773508" y="1128894"/>
            <a:ext cx="2067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t>Colaboração</a:t>
            </a:r>
          </a:p>
        </p:txBody>
      </p:sp>
    </p:spTree>
    <p:extLst>
      <p:ext uri="{BB962C8B-B14F-4D97-AF65-F5344CB8AC3E}">
        <p14:creationId xmlns:p14="http://schemas.microsoft.com/office/powerpoint/2010/main" val="175236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810" r:id="rId4"/>
    <p:sldLayoutId id="2147483743" r:id="rId5"/>
    <p:sldLayoutId id="2147483742" r:id="rId6"/>
    <p:sldLayoutId id="2147483744" r:id="rId7"/>
    <p:sldLayoutId id="2147483745" r:id="rId8"/>
    <p:sldLayoutId id="2147483748" r:id="rId9"/>
    <p:sldLayoutId id="2147483749" r:id="rId10"/>
    <p:sldLayoutId id="2147483750" r:id="rId11"/>
    <p:sldLayoutId id="2147483746" r:id="rId12"/>
    <p:sldLayoutId id="2147483747" r:id="rId13"/>
    <p:sldLayoutId id="214748383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243133-49B5-FA2F-34F7-29B13C1D4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06" y="365125"/>
            <a:ext cx="1061666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2E8E5-2F88-E8C8-2BF7-C7127C62E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006" y="1825625"/>
            <a:ext cx="1061666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EF68C2-A86D-DF7E-881A-3A1EC50B9CF9}"/>
              </a:ext>
            </a:extLst>
          </p:cNvPr>
          <p:cNvSpPr/>
          <p:nvPr userDrawn="1"/>
        </p:nvSpPr>
        <p:spPr>
          <a:xfrm>
            <a:off x="0" y="-13766"/>
            <a:ext cx="520324" cy="63376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E3FC3C3-35DC-9B52-4FEC-4A0743F3A15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297683" y="6281002"/>
            <a:ext cx="2373993" cy="48889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BED23DE-AB33-68F6-A44F-C6230D24E56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0" y="6339841"/>
            <a:ext cx="520324" cy="52032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BDA244E-D7B4-CB88-4AF2-0D8C5113460E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206987" y="265651"/>
            <a:ext cx="1490662" cy="752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DB382A-4AAD-CE33-15ED-015170A7FF22}"/>
              </a:ext>
            </a:extLst>
          </p:cNvPr>
          <p:cNvSpPr txBox="1"/>
          <p:nvPr userDrawn="1"/>
        </p:nvSpPr>
        <p:spPr>
          <a:xfrm rot="16200000">
            <a:off x="-773508" y="1128894"/>
            <a:ext cx="2067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t>Conhecimento</a:t>
            </a:r>
          </a:p>
        </p:txBody>
      </p:sp>
    </p:spTree>
    <p:extLst>
      <p:ext uri="{BB962C8B-B14F-4D97-AF65-F5344CB8AC3E}">
        <p14:creationId xmlns:p14="http://schemas.microsoft.com/office/powerpoint/2010/main" val="64591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811" r:id="rId4"/>
    <p:sldLayoutId id="2147483759" r:id="rId5"/>
    <p:sldLayoutId id="2147483758" r:id="rId6"/>
    <p:sldLayoutId id="2147483760" r:id="rId7"/>
    <p:sldLayoutId id="2147483761" r:id="rId8"/>
    <p:sldLayoutId id="2147483764" r:id="rId9"/>
    <p:sldLayoutId id="2147483765" r:id="rId10"/>
    <p:sldLayoutId id="2147483766" r:id="rId11"/>
    <p:sldLayoutId id="2147483762" r:id="rId12"/>
    <p:sldLayoutId id="2147483763" r:id="rId13"/>
    <p:sldLayoutId id="214748383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243133-49B5-FA2F-34F7-29B13C1D4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06" y="365125"/>
            <a:ext cx="1061666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2E8E5-2F88-E8C8-2BF7-C7127C62E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006" y="1825625"/>
            <a:ext cx="1061666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EF68C2-A86D-DF7E-881A-3A1EC50B9CF9}"/>
              </a:ext>
            </a:extLst>
          </p:cNvPr>
          <p:cNvSpPr/>
          <p:nvPr userDrawn="1"/>
        </p:nvSpPr>
        <p:spPr>
          <a:xfrm>
            <a:off x="0" y="-13766"/>
            <a:ext cx="520324" cy="6337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E3FC3C3-35DC-9B52-4FEC-4A0743F3A15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297683" y="6281002"/>
            <a:ext cx="2373993" cy="48889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BED23DE-AB33-68F6-A44F-C6230D24E56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0" y="6339841"/>
            <a:ext cx="520324" cy="52032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BDA244E-D7B4-CB88-4AF2-0D8C5113460E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206987" y="265651"/>
            <a:ext cx="1490662" cy="752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DB382A-4AAD-CE33-15ED-015170A7FF22}"/>
              </a:ext>
            </a:extLst>
          </p:cNvPr>
          <p:cNvSpPr txBox="1"/>
          <p:nvPr userDrawn="1"/>
        </p:nvSpPr>
        <p:spPr>
          <a:xfrm rot="16200000">
            <a:off x="-773508" y="1128894"/>
            <a:ext cx="2067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t>Segurança</a:t>
            </a:r>
          </a:p>
        </p:txBody>
      </p:sp>
    </p:spTree>
    <p:extLst>
      <p:ext uri="{BB962C8B-B14F-4D97-AF65-F5344CB8AC3E}">
        <p14:creationId xmlns:p14="http://schemas.microsoft.com/office/powerpoint/2010/main" val="368738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812" r:id="rId4"/>
    <p:sldLayoutId id="2147483775" r:id="rId5"/>
    <p:sldLayoutId id="2147483774" r:id="rId6"/>
    <p:sldLayoutId id="2147483776" r:id="rId7"/>
    <p:sldLayoutId id="2147483777" r:id="rId8"/>
    <p:sldLayoutId id="2147483780" r:id="rId9"/>
    <p:sldLayoutId id="2147483781" r:id="rId10"/>
    <p:sldLayoutId id="2147483782" r:id="rId11"/>
    <p:sldLayoutId id="2147483778" r:id="rId12"/>
    <p:sldLayoutId id="2147483779" r:id="rId13"/>
    <p:sldLayoutId id="214748383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243133-49B5-FA2F-34F7-29B13C1D4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06" y="365125"/>
            <a:ext cx="1061666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2E8E5-2F88-E8C8-2BF7-C7127C62E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006" y="1825625"/>
            <a:ext cx="1061666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EF68C2-A86D-DF7E-881A-3A1EC50B9CF9}"/>
              </a:ext>
            </a:extLst>
          </p:cNvPr>
          <p:cNvSpPr/>
          <p:nvPr userDrawn="1"/>
        </p:nvSpPr>
        <p:spPr>
          <a:xfrm>
            <a:off x="0" y="-13766"/>
            <a:ext cx="520324" cy="63376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E3FC3C3-35DC-9B52-4FEC-4A0743F3A15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297683" y="6281002"/>
            <a:ext cx="2373993" cy="48889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BED23DE-AB33-68F6-A44F-C6230D24E56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0" y="6339841"/>
            <a:ext cx="520324" cy="52032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BDA244E-D7B4-CB88-4AF2-0D8C5113460E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206987" y="265651"/>
            <a:ext cx="1490662" cy="752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DB382A-4AAD-CE33-15ED-015170A7FF22}"/>
              </a:ext>
            </a:extLst>
          </p:cNvPr>
          <p:cNvSpPr txBox="1"/>
          <p:nvPr userDrawn="1"/>
        </p:nvSpPr>
        <p:spPr>
          <a:xfrm rot="16200000">
            <a:off x="-773508" y="1128894"/>
            <a:ext cx="2067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t>Inovação</a:t>
            </a:r>
          </a:p>
        </p:txBody>
      </p:sp>
    </p:spTree>
    <p:extLst>
      <p:ext uri="{BB962C8B-B14F-4D97-AF65-F5344CB8AC3E}">
        <p14:creationId xmlns:p14="http://schemas.microsoft.com/office/powerpoint/2010/main" val="148392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813" r:id="rId4"/>
    <p:sldLayoutId id="2147483814" r:id="rId5"/>
    <p:sldLayoutId id="2147483790" r:id="rId6"/>
    <p:sldLayoutId id="2147483792" r:id="rId7"/>
    <p:sldLayoutId id="2147483793" r:id="rId8"/>
    <p:sldLayoutId id="2147483796" r:id="rId9"/>
    <p:sldLayoutId id="2147483797" r:id="rId10"/>
    <p:sldLayoutId id="2147483808" r:id="rId11"/>
    <p:sldLayoutId id="2147483794" r:id="rId12"/>
    <p:sldLayoutId id="2147483795" r:id="rId13"/>
    <p:sldLayoutId id="214748383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17" Type="http://schemas.openxmlformats.org/officeDocument/2006/relationships/image" Target="../media/image49.sv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8E160-601F-F337-89B6-0B3D2F5F2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65" y="-66074"/>
            <a:ext cx="10616667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/>
                <a:cs typeface="Arial"/>
              </a:rPr>
              <a:t>FCT strategy in AI &amp; HPC</a:t>
            </a:r>
            <a:endParaRPr lang="en-US" sz="36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B7C4F03-A07D-1CE6-8307-8B19228E2A26}"/>
              </a:ext>
            </a:extLst>
          </p:cNvPr>
          <p:cNvGrpSpPr/>
          <p:nvPr/>
        </p:nvGrpSpPr>
        <p:grpSpPr>
          <a:xfrm>
            <a:off x="4518636" y="1959531"/>
            <a:ext cx="1394377" cy="2223419"/>
            <a:chOff x="2044999" y="1488520"/>
            <a:chExt cx="1384608" cy="214526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1B0F6D7D-39CA-D087-E57B-B92ECFD75638}"/>
                </a:ext>
              </a:extLst>
            </p:cNvPr>
            <p:cNvSpPr/>
            <p:nvPr/>
          </p:nvSpPr>
          <p:spPr>
            <a:xfrm>
              <a:off x="2044999" y="1488520"/>
              <a:ext cx="1384608" cy="2145264"/>
            </a:xfrm>
            <a:custGeom>
              <a:avLst/>
              <a:gdLst/>
              <a:ahLst/>
              <a:cxnLst/>
              <a:rect l="0" t="0" r="0" b="0"/>
              <a:pathLst>
                <a:path w="1384608" h="2145264">
                  <a:moveTo>
                    <a:pt x="674305" y="194832"/>
                  </a:moveTo>
                  <a:cubicBezTo>
                    <a:pt x="889356" y="66652"/>
                    <a:pt x="1133815" y="0"/>
                    <a:pt x="1384608" y="2142"/>
                  </a:cubicBezTo>
                  <a:lnTo>
                    <a:pt x="1384608" y="354567"/>
                  </a:lnTo>
                  <a:cubicBezTo>
                    <a:pt x="1199070" y="352982"/>
                    <a:pt x="1016819" y="405887"/>
                    <a:pt x="857718" y="500717"/>
                  </a:cubicBezTo>
                  <a:cubicBezTo>
                    <a:pt x="698620" y="595547"/>
                    <a:pt x="568778" y="732258"/>
                    <a:pt x="482343" y="895951"/>
                  </a:cubicBezTo>
                  <a:cubicBezTo>
                    <a:pt x="395907" y="1059642"/>
                    <a:pt x="356194" y="1244037"/>
                    <a:pt x="367533" y="1429041"/>
                  </a:cubicBezTo>
                  <a:cubicBezTo>
                    <a:pt x="378872" y="1614045"/>
                    <a:pt x="439980" y="1792677"/>
                    <a:pt x="545798" y="1945239"/>
                  </a:cubicBezTo>
                  <a:lnTo>
                    <a:pt x="255286" y="2145264"/>
                  </a:lnTo>
                  <a:cubicBezTo>
                    <a:pt x="112252" y="1939048"/>
                    <a:pt x="27050" y="1699713"/>
                    <a:pt x="11723" y="1449644"/>
                  </a:cubicBezTo>
                  <a:cubicBezTo>
                    <a:pt x="0" y="1258362"/>
                    <a:pt x="28653" y="1067558"/>
                    <a:pt x="95064" y="889393"/>
                  </a:cubicBezTo>
                  <a:lnTo>
                    <a:pt x="2873" y="784533"/>
                  </a:lnTo>
                  <a:lnTo>
                    <a:pt x="144473" y="773510"/>
                  </a:lnTo>
                  <a:cubicBezTo>
                    <a:pt x="151673" y="758578"/>
                    <a:pt x="159153" y="743762"/>
                    <a:pt x="166911" y="729069"/>
                  </a:cubicBezTo>
                  <a:cubicBezTo>
                    <a:pt x="283745" y="507805"/>
                    <a:pt x="459252" y="323013"/>
                    <a:pt x="674305" y="194832"/>
                  </a:cubicBezTo>
                  <a:close/>
                  <a:moveTo>
                    <a:pt x="1186926" y="1484819"/>
                  </a:moveTo>
                  <a:cubicBezTo>
                    <a:pt x="1166504" y="1450072"/>
                    <a:pt x="1155627" y="1410543"/>
                    <a:pt x="1155408" y="1370243"/>
                  </a:cubicBezTo>
                  <a:cubicBezTo>
                    <a:pt x="1155179" y="1329943"/>
                    <a:pt x="1165619" y="1290300"/>
                    <a:pt x="1185650" y="1255324"/>
                  </a:cubicBezTo>
                  <a:cubicBezTo>
                    <a:pt x="1205690" y="1220358"/>
                    <a:pt x="1234618" y="1191306"/>
                    <a:pt x="1269498" y="1171123"/>
                  </a:cubicBezTo>
                  <a:cubicBezTo>
                    <a:pt x="1304379" y="1150930"/>
                    <a:pt x="1343984" y="1140329"/>
                    <a:pt x="1384284" y="1140376"/>
                  </a:cubicBezTo>
                  <a:lnTo>
                    <a:pt x="1383998" y="1368976"/>
                  </a:lnTo>
                  <a:close/>
                </a:path>
              </a:pathLst>
            </a:custGeom>
            <a:solidFill>
              <a:srgbClr val="3CC583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" name="Rounded Rectangle 2">
              <a:extLst>
                <a:ext uri="{FF2B5EF4-FFF2-40B4-BE49-F238E27FC236}">
                  <a16:creationId xmlns:a16="http://schemas.microsoft.com/office/drawing/2014/main" id="{8528529A-6CED-F0A5-3C66-08281C3BAA1A}"/>
                </a:ext>
              </a:extLst>
            </p:cNvPr>
            <p:cNvSpPr/>
            <p:nvPr/>
          </p:nvSpPr>
          <p:spPr>
            <a:xfrm>
              <a:off x="2044999" y="1488520"/>
              <a:ext cx="1384605" cy="2145266"/>
            </a:xfrm>
            <a:custGeom>
              <a:avLst/>
              <a:gdLst/>
              <a:ahLst/>
              <a:cxnLst/>
              <a:rect l="0" t="0" r="0" b="0"/>
              <a:pathLst>
                <a:path w="1384605" h="2145266">
                  <a:moveTo>
                    <a:pt x="674305" y="194832"/>
                  </a:moveTo>
                  <a:cubicBezTo>
                    <a:pt x="889356" y="66652"/>
                    <a:pt x="1133813" y="0"/>
                    <a:pt x="1384605" y="2142"/>
                  </a:cubicBezTo>
                  <a:lnTo>
                    <a:pt x="1384605" y="354567"/>
                  </a:lnTo>
                  <a:cubicBezTo>
                    <a:pt x="1199067" y="352982"/>
                    <a:pt x="1016817" y="405887"/>
                    <a:pt x="857718" y="500717"/>
                  </a:cubicBezTo>
                  <a:cubicBezTo>
                    <a:pt x="698620" y="595547"/>
                    <a:pt x="568778" y="732258"/>
                    <a:pt x="482343" y="895951"/>
                  </a:cubicBezTo>
                  <a:cubicBezTo>
                    <a:pt x="395907" y="1059645"/>
                    <a:pt x="356194" y="1244041"/>
                    <a:pt x="367533" y="1429042"/>
                  </a:cubicBezTo>
                  <a:cubicBezTo>
                    <a:pt x="378872" y="1614043"/>
                    <a:pt x="439980" y="1792680"/>
                    <a:pt x="545798" y="1945241"/>
                  </a:cubicBezTo>
                  <a:lnTo>
                    <a:pt x="255286" y="2145266"/>
                  </a:lnTo>
                  <a:cubicBezTo>
                    <a:pt x="112252" y="1939049"/>
                    <a:pt x="27050" y="1699709"/>
                    <a:pt x="11723" y="1449644"/>
                  </a:cubicBezTo>
                  <a:cubicBezTo>
                    <a:pt x="0" y="1258362"/>
                    <a:pt x="28653" y="1067559"/>
                    <a:pt x="95064" y="889393"/>
                  </a:cubicBezTo>
                  <a:lnTo>
                    <a:pt x="2873" y="784533"/>
                  </a:lnTo>
                  <a:lnTo>
                    <a:pt x="144473" y="773510"/>
                  </a:lnTo>
                  <a:cubicBezTo>
                    <a:pt x="151673" y="758578"/>
                    <a:pt x="159153" y="743762"/>
                    <a:pt x="166911" y="729069"/>
                  </a:cubicBezTo>
                  <a:cubicBezTo>
                    <a:pt x="283745" y="507805"/>
                    <a:pt x="459252" y="323013"/>
                    <a:pt x="674305" y="194832"/>
                  </a:cubicBezTo>
                  <a:close/>
                  <a:moveTo>
                    <a:pt x="1186925" y="1484820"/>
                  </a:moveTo>
                  <a:cubicBezTo>
                    <a:pt x="1166501" y="1450075"/>
                    <a:pt x="1155627" y="1410547"/>
                    <a:pt x="1155404" y="1370245"/>
                  </a:cubicBezTo>
                  <a:cubicBezTo>
                    <a:pt x="1155180" y="1329943"/>
                    <a:pt x="1165616" y="1290298"/>
                    <a:pt x="1185653" y="1255328"/>
                  </a:cubicBezTo>
                  <a:cubicBezTo>
                    <a:pt x="1205690" y="1220359"/>
                    <a:pt x="1234616" y="1191308"/>
                    <a:pt x="1269499" y="1171121"/>
                  </a:cubicBezTo>
                  <a:cubicBezTo>
                    <a:pt x="1304382" y="1150935"/>
                    <a:pt x="1343982" y="1140329"/>
                    <a:pt x="1384285" y="1140378"/>
                  </a:cubicBezTo>
                  <a:lnTo>
                    <a:pt x="1384000" y="1368978"/>
                  </a:lnTo>
                  <a:close/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26903A-E07C-DB3B-4100-2BB2FD97BB3A}"/>
              </a:ext>
            </a:extLst>
          </p:cNvPr>
          <p:cNvGrpSpPr/>
          <p:nvPr/>
        </p:nvGrpSpPr>
        <p:grpSpPr>
          <a:xfrm>
            <a:off x="4764153" y="3328516"/>
            <a:ext cx="2272200" cy="1544515"/>
            <a:chOff x="2300285" y="2857505"/>
            <a:chExt cx="2252662" cy="1485900"/>
          </a:xfrm>
        </p:grpSpPr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9F259674-8988-EEF8-0962-FB70A02FB258}"/>
                </a:ext>
              </a:extLst>
            </p:cNvPr>
            <p:cNvSpPr/>
            <p:nvPr/>
          </p:nvSpPr>
          <p:spPr>
            <a:xfrm>
              <a:off x="2300285" y="2857505"/>
              <a:ext cx="2252662" cy="1485900"/>
            </a:xfrm>
            <a:custGeom>
              <a:avLst/>
              <a:gdLst/>
              <a:ahLst/>
              <a:cxnLst/>
              <a:rect l="0" t="0" r="0" b="0"/>
              <a:pathLst>
                <a:path w="2252662" h="1485900">
                  <a:moveTo>
                    <a:pt x="1193244" y="1366056"/>
                  </a:moveTo>
                  <a:lnTo>
                    <a:pt x="1128712" y="1485900"/>
                  </a:lnTo>
                  <a:lnTo>
                    <a:pt x="1064285" y="1366256"/>
                  </a:lnTo>
                  <a:cubicBezTo>
                    <a:pt x="861130" y="1357017"/>
                    <a:pt x="662309" y="1302686"/>
                    <a:pt x="482349" y="1206931"/>
                  </a:cubicBezTo>
                  <a:cubicBezTo>
                    <a:pt x="285386" y="1102128"/>
                    <a:pt x="125277" y="960910"/>
                    <a:pt x="0" y="776287"/>
                  </a:cubicBezTo>
                  <a:lnTo>
                    <a:pt x="290512" y="576262"/>
                  </a:lnTo>
                  <a:cubicBezTo>
                    <a:pt x="383194" y="712846"/>
                    <a:pt x="504272" y="814345"/>
                    <a:pt x="649988" y="891880"/>
                  </a:cubicBezTo>
                  <a:cubicBezTo>
                    <a:pt x="795705" y="969416"/>
                    <a:pt x="958138" y="1010231"/>
                    <a:pt x="1123197" y="1010793"/>
                  </a:cubicBezTo>
                  <a:cubicBezTo>
                    <a:pt x="1288256" y="1011354"/>
                    <a:pt x="1450962" y="971645"/>
                    <a:pt x="1597199" y="895103"/>
                  </a:cubicBezTo>
                  <a:cubicBezTo>
                    <a:pt x="1743436" y="818561"/>
                    <a:pt x="1868538" y="707449"/>
                    <a:pt x="1962150" y="571500"/>
                  </a:cubicBezTo>
                  <a:lnTo>
                    <a:pt x="2252662" y="776287"/>
                  </a:lnTo>
                  <a:cubicBezTo>
                    <a:pt x="2126132" y="960053"/>
                    <a:pt x="1960368" y="1107824"/>
                    <a:pt x="1762696" y="1211284"/>
                  </a:cubicBezTo>
                  <a:cubicBezTo>
                    <a:pt x="1586102" y="1303715"/>
                    <a:pt x="1391754" y="1356407"/>
                    <a:pt x="1193244" y="1366056"/>
                  </a:cubicBezTo>
                  <a:close/>
                  <a:moveTo>
                    <a:pt x="1323975" y="114300"/>
                  </a:moveTo>
                  <a:cubicBezTo>
                    <a:pt x="1303086" y="150345"/>
                    <a:pt x="1283893" y="166308"/>
                    <a:pt x="1247822" y="187145"/>
                  </a:cubicBezTo>
                  <a:cubicBezTo>
                    <a:pt x="1211751" y="207983"/>
                    <a:pt x="1170841" y="218992"/>
                    <a:pt x="1129179" y="219075"/>
                  </a:cubicBezTo>
                  <a:cubicBezTo>
                    <a:pt x="1087526" y="219156"/>
                    <a:pt x="1046568" y="208308"/>
                    <a:pt x="1010421" y="187612"/>
                  </a:cubicBezTo>
                  <a:cubicBezTo>
                    <a:pt x="974264" y="166918"/>
                    <a:pt x="954471" y="150263"/>
                    <a:pt x="933449" y="114300"/>
                  </a:cubicBezTo>
                  <a:lnTo>
                    <a:pt x="1128712" y="0"/>
                  </a:lnTo>
                  <a:close/>
                </a:path>
              </a:pathLst>
            </a:custGeom>
            <a:solidFill>
              <a:srgbClr val="DE8431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id="{702C3A28-8EB9-B9CA-4648-8346C8657F03}"/>
                </a:ext>
              </a:extLst>
            </p:cNvPr>
            <p:cNvSpPr/>
            <p:nvPr/>
          </p:nvSpPr>
          <p:spPr>
            <a:xfrm>
              <a:off x="2300285" y="2857505"/>
              <a:ext cx="2252662" cy="1485899"/>
            </a:xfrm>
            <a:custGeom>
              <a:avLst/>
              <a:gdLst/>
              <a:ahLst/>
              <a:cxnLst/>
              <a:rect l="0" t="0" r="0" b="0"/>
              <a:pathLst>
                <a:path w="2252662" h="1485899">
                  <a:moveTo>
                    <a:pt x="1193240" y="1366060"/>
                  </a:moveTo>
                  <a:lnTo>
                    <a:pt x="1128710" y="1485899"/>
                  </a:lnTo>
                  <a:lnTo>
                    <a:pt x="1064289" y="1366259"/>
                  </a:lnTo>
                  <a:cubicBezTo>
                    <a:pt x="861130" y="1357013"/>
                    <a:pt x="662309" y="1302687"/>
                    <a:pt x="482349" y="1206930"/>
                  </a:cubicBezTo>
                  <a:cubicBezTo>
                    <a:pt x="285386" y="1102126"/>
                    <a:pt x="125277" y="960906"/>
                    <a:pt x="0" y="776287"/>
                  </a:cubicBezTo>
                  <a:lnTo>
                    <a:pt x="290512" y="576262"/>
                  </a:lnTo>
                  <a:cubicBezTo>
                    <a:pt x="383194" y="712846"/>
                    <a:pt x="504272" y="814345"/>
                    <a:pt x="649988" y="891880"/>
                  </a:cubicBezTo>
                  <a:cubicBezTo>
                    <a:pt x="795705" y="969417"/>
                    <a:pt x="958135" y="1010235"/>
                    <a:pt x="1123195" y="1010797"/>
                  </a:cubicBezTo>
                  <a:cubicBezTo>
                    <a:pt x="1288255" y="1011358"/>
                    <a:pt x="1450960" y="971646"/>
                    <a:pt x="1597201" y="895103"/>
                  </a:cubicBezTo>
                  <a:cubicBezTo>
                    <a:pt x="1743441" y="818561"/>
                    <a:pt x="1868540" y="707449"/>
                    <a:pt x="1962150" y="571499"/>
                  </a:cubicBezTo>
                  <a:lnTo>
                    <a:pt x="2252662" y="776287"/>
                  </a:lnTo>
                  <a:cubicBezTo>
                    <a:pt x="2126131" y="960050"/>
                    <a:pt x="1960365" y="1107824"/>
                    <a:pt x="1762692" y="1211286"/>
                  </a:cubicBezTo>
                  <a:cubicBezTo>
                    <a:pt x="1586102" y="1303714"/>
                    <a:pt x="1391752" y="1356411"/>
                    <a:pt x="1193240" y="1366060"/>
                  </a:cubicBezTo>
                  <a:close/>
                  <a:moveTo>
                    <a:pt x="1323975" y="114300"/>
                  </a:moveTo>
                  <a:cubicBezTo>
                    <a:pt x="1303090" y="150345"/>
                    <a:pt x="1283893" y="166308"/>
                    <a:pt x="1247820" y="187145"/>
                  </a:cubicBezTo>
                  <a:cubicBezTo>
                    <a:pt x="1211748" y="207983"/>
                    <a:pt x="1170839" y="218992"/>
                    <a:pt x="1129181" y="219075"/>
                  </a:cubicBezTo>
                  <a:cubicBezTo>
                    <a:pt x="1087522" y="219156"/>
                    <a:pt x="1046571" y="208308"/>
                    <a:pt x="1010416" y="187612"/>
                  </a:cubicBezTo>
                  <a:cubicBezTo>
                    <a:pt x="974262" y="166918"/>
                    <a:pt x="954476" y="150263"/>
                    <a:pt x="933450" y="114300"/>
                  </a:cubicBezTo>
                  <a:lnTo>
                    <a:pt x="1128712" y="0"/>
                  </a:lnTo>
                  <a:close/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45ADEA-3344-6EE0-04FE-10B6F6979CCE}"/>
              </a:ext>
            </a:extLst>
          </p:cNvPr>
          <p:cNvGrpSpPr/>
          <p:nvPr/>
        </p:nvGrpSpPr>
        <p:grpSpPr>
          <a:xfrm>
            <a:off x="5902635" y="1961677"/>
            <a:ext cx="1383007" cy="2221280"/>
            <a:chOff x="3428998" y="1490665"/>
            <a:chExt cx="1373238" cy="2143127"/>
          </a:xfrm>
        </p:grpSpPr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A0850524-CF68-F406-C77B-B352B4EDDB25}"/>
                </a:ext>
              </a:extLst>
            </p:cNvPr>
            <p:cNvSpPr/>
            <p:nvPr/>
          </p:nvSpPr>
          <p:spPr>
            <a:xfrm>
              <a:off x="3428998" y="1490665"/>
              <a:ext cx="1373238" cy="2143127"/>
            </a:xfrm>
            <a:custGeom>
              <a:avLst/>
              <a:gdLst/>
              <a:ahLst/>
              <a:cxnLst/>
              <a:rect l="0" t="0" r="0" b="0"/>
              <a:pathLst>
                <a:path w="1373238" h="2143127">
                  <a:moveTo>
                    <a:pt x="1361703" y="1452393"/>
                  </a:moveTo>
                  <a:cubicBezTo>
                    <a:pt x="1346825" y="1701958"/>
                    <a:pt x="1265729" y="1937216"/>
                    <a:pt x="1123950" y="2143127"/>
                  </a:cubicBezTo>
                  <a:lnTo>
                    <a:pt x="833437" y="1938340"/>
                  </a:lnTo>
                  <a:cubicBezTo>
                    <a:pt x="938330" y="1786007"/>
                    <a:pt x="994457" y="1615785"/>
                    <a:pt x="1005459" y="1431153"/>
                  </a:cubicBezTo>
                  <a:cubicBezTo>
                    <a:pt x="1016469" y="1246530"/>
                    <a:pt x="976807" y="1062402"/>
                    <a:pt x="890758" y="898677"/>
                  </a:cubicBezTo>
                  <a:cubicBezTo>
                    <a:pt x="804710" y="734953"/>
                    <a:pt x="675549" y="597864"/>
                    <a:pt x="517237" y="502224"/>
                  </a:cubicBezTo>
                  <a:cubicBezTo>
                    <a:pt x="358924" y="406586"/>
                    <a:pt x="184958" y="352425"/>
                    <a:pt x="0" y="352427"/>
                  </a:cubicBezTo>
                  <a:lnTo>
                    <a:pt x="0" y="2"/>
                  </a:lnTo>
                  <a:cubicBezTo>
                    <a:pt x="250006" y="0"/>
                    <a:pt x="487781" y="67489"/>
                    <a:pt x="701771" y="196764"/>
                  </a:cubicBezTo>
                  <a:cubicBezTo>
                    <a:pt x="915761" y="326039"/>
                    <a:pt x="1090345" y="511342"/>
                    <a:pt x="1206655" y="732645"/>
                  </a:cubicBezTo>
                  <a:cubicBezTo>
                    <a:pt x="1213132" y="744956"/>
                    <a:pt x="1219409" y="757352"/>
                    <a:pt x="1225486" y="769829"/>
                  </a:cubicBezTo>
                  <a:lnTo>
                    <a:pt x="1367837" y="780910"/>
                  </a:lnTo>
                  <a:lnTo>
                    <a:pt x="1275568" y="885867"/>
                  </a:lnTo>
                  <a:cubicBezTo>
                    <a:pt x="1343625" y="1065955"/>
                    <a:pt x="1373238" y="1258969"/>
                    <a:pt x="1361703" y="1452393"/>
                  </a:cubicBezTo>
                  <a:close/>
                  <a:moveTo>
                    <a:pt x="0" y="1138240"/>
                  </a:moveTo>
                  <a:cubicBezTo>
                    <a:pt x="41804" y="1138240"/>
                    <a:pt x="73346" y="1148803"/>
                    <a:pt x="109547" y="1168872"/>
                  </a:cubicBezTo>
                  <a:cubicBezTo>
                    <a:pt x="145750" y="1188941"/>
                    <a:pt x="175811" y="1217802"/>
                    <a:pt x="196709" y="1252559"/>
                  </a:cubicBezTo>
                  <a:cubicBezTo>
                    <a:pt x="217608" y="1287316"/>
                    <a:pt x="228606" y="1326740"/>
                    <a:pt x="228600" y="1366878"/>
                  </a:cubicBezTo>
                  <a:cubicBezTo>
                    <a:pt x="228595" y="1407007"/>
                    <a:pt x="216171" y="1446393"/>
                    <a:pt x="195263" y="1481140"/>
                  </a:cubicBezTo>
                  <a:lnTo>
                    <a:pt x="0" y="1366878"/>
                  </a:lnTo>
                  <a:close/>
                </a:path>
              </a:pathLst>
            </a:custGeom>
            <a:solidFill>
              <a:srgbClr val="4E88E7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ounded Rectangle 8">
              <a:extLst>
                <a:ext uri="{FF2B5EF4-FFF2-40B4-BE49-F238E27FC236}">
                  <a16:creationId xmlns:a16="http://schemas.microsoft.com/office/drawing/2014/main" id="{04C3B4C0-C463-9801-28EC-40C39A16C1BF}"/>
                </a:ext>
              </a:extLst>
            </p:cNvPr>
            <p:cNvSpPr/>
            <p:nvPr/>
          </p:nvSpPr>
          <p:spPr>
            <a:xfrm>
              <a:off x="3428998" y="1490665"/>
              <a:ext cx="1373238" cy="2143127"/>
            </a:xfrm>
            <a:custGeom>
              <a:avLst/>
              <a:gdLst/>
              <a:ahLst/>
              <a:cxnLst/>
              <a:rect l="0" t="0" r="0" b="0"/>
              <a:pathLst>
                <a:path w="1373238" h="2143127">
                  <a:moveTo>
                    <a:pt x="1361705" y="1452396"/>
                  </a:moveTo>
                  <a:cubicBezTo>
                    <a:pt x="1346825" y="1701960"/>
                    <a:pt x="1265734" y="1937213"/>
                    <a:pt x="1123950" y="2143127"/>
                  </a:cubicBezTo>
                  <a:lnTo>
                    <a:pt x="833437" y="1938340"/>
                  </a:lnTo>
                  <a:cubicBezTo>
                    <a:pt x="938330" y="1786002"/>
                    <a:pt x="994455" y="1615786"/>
                    <a:pt x="1005463" y="1431156"/>
                  </a:cubicBezTo>
                  <a:cubicBezTo>
                    <a:pt x="1016471" y="1246526"/>
                    <a:pt x="976807" y="1062399"/>
                    <a:pt x="890758" y="898677"/>
                  </a:cubicBezTo>
                  <a:cubicBezTo>
                    <a:pt x="804710" y="734953"/>
                    <a:pt x="675549" y="597864"/>
                    <a:pt x="517237" y="502224"/>
                  </a:cubicBezTo>
                  <a:cubicBezTo>
                    <a:pt x="358924" y="406586"/>
                    <a:pt x="184958" y="352425"/>
                    <a:pt x="0" y="352427"/>
                  </a:cubicBezTo>
                  <a:lnTo>
                    <a:pt x="0" y="2"/>
                  </a:lnTo>
                  <a:cubicBezTo>
                    <a:pt x="250006" y="0"/>
                    <a:pt x="487781" y="67489"/>
                    <a:pt x="701771" y="196764"/>
                  </a:cubicBezTo>
                  <a:cubicBezTo>
                    <a:pt x="915761" y="326039"/>
                    <a:pt x="1090346" y="511342"/>
                    <a:pt x="1206659" y="732645"/>
                  </a:cubicBezTo>
                  <a:cubicBezTo>
                    <a:pt x="1213129" y="744956"/>
                    <a:pt x="1219405" y="757352"/>
                    <a:pt x="1225486" y="769829"/>
                  </a:cubicBezTo>
                  <a:lnTo>
                    <a:pt x="1367841" y="780910"/>
                  </a:lnTo>
                  <a:lnTo>
                    <a:pt x="1275566" y="885867"/>
                  </a:lnTo>
                  <a:cubicBezTo>
                    <a:pt x="1343625" y="1065952"/>
                    <a:pt x="1373238" y="1258970"/>
                    <a:pt x="1361705" y="1452396"/>
                  </a:cubicBezTo>
                  <a:close/>
                  <a:moveTo>
                    <a:pt x="0" y="1138240"/>
                  </a:moveTo>
                  <a:cubicBezTo>
                    <a:pt x="41804" y="1138240"/>
                    <a:pt x="73346" y="1148805"/>
                    <a:pt x="109547" y="1168872"/>
                  </a:cubicBezTo>
                  <a:cubicBezTo>
                    <a:pt x="145750" y="1188940"/>
                    <a:pt x="175811" y="1217802"/>
                    <a:pt x="196709" y="1252559"/>
                  </a:cubicBezTo>
                  <a:cubicBezTo>
                    <a:pt x="217608" y="1287316"/>
                    <a:pt x="228606" y="1326742"/>
                    <a:pt x="228600" y="1366873"/>
                  </a:cubicBezTo>
                  <a:cubicBezTo>
                    <a:pt x="228595" y="1407005"/>
                    <a:pt x="216171" y="1446389"/>
                    <a:pt x="195263" y="1481140"/>
                  </a:cubicBezTo>
                  <a:lnTo>
                    <a:pt x="0" y="1366873"/>
                  </a:lnTo>
                  <a:close/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1F9BCFF-C8BF-A011-DE96-B98A898C7402}"/>
              </a:ext>
            </a:extLst>
          </p:cNvPr>
          <p:cNvSpPr txBox="1"/>
          <p:nvPr/>
        </p:nvSpPr>
        <p:spPr>
          <a:xfrm>
            <a:off x="1940129" y="2318862"/>
            <a:ext cx="2224453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en-US" b="1" dirty="0">
                <a:solidFill>
                  <a:srgbClr val="3CC583"/>
                </a:solidFill>
                <a:latin typeface="Roboto"/>
              </a:rPr>
              <a:t>Infrastructures</a:t>
            </a:r>
            <a:endParaRPr lang="en-US" b="1" dirty="0">
              <a:solidFill>
                <a:srgbClr val="3CC583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21F71B-38E9-0CB0-CA5B-D5DFA7EC65F6}"/>
              </a:ext>
            </a:extLst>
          </p:cNvPr>
          <p:cNvSpPr txBox="1"/>
          <p:nvPr/>
        </p:nvSpPr>
        <p:spPr>
          <a:xfrm>
            <a:off x="7641731" y="2262667"/>
            <a:ext cx="1913792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pt-PT" b="1" dirty="0" err="1">
                <a:solidFill>
                  <a:srgbClr val="4E88E7"/>
                </a:solidFill>
                <a:latin typeface="Roboto"/>
              </a:rPr>
              <a:t>People</a:t>
            </a:r>
            <a:endParaRPr b="1" dirty="0">
              <a:solidFill>
                <a:srgbClr val="4E88E7"/>
              </a:solidFill>
              <a:latin typeface="Roboto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AC3F16-5BE8-514F-CC70-00E1A5246594}"/>
              </a:ext>
            </a:extLst>
          </p:cNvPr>
          <p:cNvSpPr txBox="1"/>
          <p:nvPr/>
        </p:nvSpPr>
        <p:spPr>
          <a:xfrm>
            <a:off x="4495185" y="5127516"/>
            <a:ext cx="3146546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b="1" dirty="0">
                <a:solidFill>
                  <a:srgbClr val="DE8431"/>
                </a:solidFill>
                <a:latin typeface="Roboto"/>
                <a:ea typeface="Roboto"/>
                <a:cs typeface="Roboto"/>
              </a:rPr>
              <a:t>Research Data</a:t>
            </a:r>
            <a:endParaRPr lang="en-US" dirty="0"/>
          </a:p>
          <a:p>
            <a:pPr algn="ctr"/>
            <a:endParaRPr lang="en-US" b="1" dirty="0">
              <a:solidFill>
                <a:srgbClr val="DE843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31" name="Rounded Rectangle 17">
            <a:extLst>
              <a:ext uri="{FF2B5EF4-FFF2-40B4-BE49-F238E27FC236}">
                <a16:creationId xmlns:a16="http://schemas.microsoft.com/office/drawing/2014/main" id="{28E11514-17C3-003E-046A-733D44C2D9E4}"/>
              </a:ext>
            </a:extLst>
          </p:cNvPr>
          <p:cNvSpPr/>
          <p:nvPr/>
        </p:nvSpPr>
        <p:spPr>
          <a:xfrm>
            <a:off x="5183744" y="2930842"/>
            <a:ext cx="314325" cy="328612"/>
          </a:xfrm>
          <a:custGeom>
            <a:avLst/>
            <a:gdLst/>
            <a:ahLst/>
            <a:cxnLst/>
            <a:rect l="0" t="0" r="0" b="0"/>
            <a:pathLst>
              <a:path w="314325" h="328612">
                <a:moveTo>
                  <a:pt x="42862" y="242887"/>
                </a:moveTo>
                <a:lnTo>
                  <a:pt x="42862" y="207168"/>
                </a:lnTo>
                <a:cubicBezTo>
                  <a:pt x="42862" y="203223"/>
                  <a:pt x="46060" y="200025"/>
                  <a:pt x="50006" y="200025"/>
                </a:cubicBezTo>
                <a:lnTo>
                  <a:pt x="264318" y="200025"/>
                </a:lnTo>
                <a:cubicBezTo>
                  <a:pt x="268264" y="200025"/>
                  <a:pt x="271462" y="203223"/>
                  <a:pt x="271462" y="207168"/>
                </a:cubicBezTo>
                <a:lnTo>
                  <a:pt x="271462" y="242887"/>
                </a:lnTo>
                <a:moveTo>
                  <a:pt x="157162" y="157162"/>
                </a:moveTo>
                <a:lnTo>
                  <a:pt x="157162" y="242887"/>
                </a:lnTo>
                <a:moveTo>
                  <a:pt x="42862" y="242887"/>
                </a:moveTo>
                <a:cubicBezTo>
                  <a:pt x="66534" y="242887"/>
                  <a:pt x="85725" y="262077"/>
                  <a:pt x="85725" y="285750"/>
                </a:cubicBezTo>
                <a:cubicBezTo>
                  <a:pt x="85725" y="309422"/>
                  <a:pt x="66534" y="328612"/>
                  <a:pt x="42862" y="328612"/>
                </a:cubicBezTo>
                <a:cubicBezTo>
                  <a:pt x="19190" y="328612"/>
                  <a:pt x="0" y="309422"/>
                  <a:pt x="0" y="285750"/>
                </a:cubicBezTo>
                <a:cubicBezTo>
                  <a:pt x="0" y="262077"/>
                  <a:pt x="19190" y="242887"/>
                  <a:pt x="42862" y="242887"/>
                </a:cubicBezTo>
                <a:close/>
                <a:moveTo>
                  <a:pt x="157162" y="242887"/>
                </a:moveTo>
                <a:cubicBezTo>
                  <a:pt x="180834" y="242887"/>
                  <a:pt x="200025" y="262077"/>
                  <a:pt x="200025" y="285750"/>
                </a:cubicBezTo>
                <a:cubicBezTo>
                  <a:pt x="200025" y="309422"/>
                  <a:pt x="180834" y="328612"/>
                  <a:pt x="157162" y="328612"/>
                </a:cubicBezTo>
                <a:cubicBezTo>
                  <a:pt x="133490" y="328612"/>
                  <a:pt x="114300" y="309422"/>
                  <a:pt x="114300" y="285750"/>
                </a:cubicBezTo>
                <a:cubicBezTo>
                  <a:pt x="114300" y="262077"/>
                  <a:pt x="133490" y="242887"/>
                  <a:pt x="157162" y="242887"/>
                </a:cubicBezTo>
                <a:close/>
                <a:moveTo>
                  <a:pt x="271462" y="242887"/>
                </a:moveTo>
                <a:cubicBezTo>
                  <a:pt x="295134" y="242887"/>
                  <a:pt x="314325" y="262077"/>
                  <a:pt x="314325" y="285750"/>
                </a:cubicBezTo>
                <a:cubicBezTo>
                  <a:pt x="314325" y="309422"/>
                  <a:pt x="295134" y="328612"/>
                  <a:pt x="271462" y="328612"/>
                </a:cubicBezTo>
                <a:cubicBezTo>
                  <a:pt x="247790" y="328612"/>
                  <a:pt x="228600" y="309422"/>
                  <a:pt x="228600" y="285750"/>
                </a:cubicBezTo>
                <a:cubicBezTo>
                  <a:pt x="228600" y="262077"/>
                  <a:pt x="247790" y="242887"/>
                  <a:pt x="271462" y="242887"/>
                </a:cubicBezTo>
                <a:close/>
                <a:moveTo>
                  <a:pt x="228600" y="142875"/>
                </a:moveTo>
                <a:cubicBezTo>
                  <a:pt x="228600" y="150765"/>
                  <a:pt x="222203" y="157162"/>
                  <a:pt x="214312" y="157162"/>
                </a:cubicBezTo>
                <a:lnTo>
                  <a:pt x="100012" y="157162"/>
                </a:lnTo>
                <a:cubicBezTo>
                  <a:pt x="92121" y="157162"/>
                  <a:pt x="85725" y="150765"/>
                  <a:pt x="85725" y="142875"/>
                </a:cubicBezTo>
                <a:lnTo>
                  <a:pt x="85725" y="71437"/>
                </a:lnTo>
                <a:cubicBezTo>
                  <a:pt x="85725" y="63546"/>
                  <a:pt x="92121" y="57150"/>
                  <a:pt x="100012" y="57150"/>
                </a:cubicBezTo>
                <a:lnTo>
                  <a:pt x="214312" y="57150"/>
                </a:lnTo>
                <a:cubicBezTo>
                  <a:pt x="222203" y="57150"/>
                  <a:pt x="228600" y="63546"/>
                  <a:pt x="228600" y="71437"/>
                </a:cubicBezTo>
                <a:close/>
                <a:moveTo>
                  <a:pt x="142875" y="107156"/>
                </a:moveTo>
                <a:cubicBezTo>
                  <a:pt x="142875" y="115047"/>
                  <a:pt x="149271" y="121443"/>
                  <a:pt x="157162" y="121443"/>
                </a:cubicBezTo>
                <a:cubicBezTo>
                  <a:pt x="165053" y="121443"/>
                  <a:pt x="171450" y="115047"/>
                  <a:pt x="171450" y="107156"/>
                </a:cubicBezTo>
                <a:cubicBezTo>
                  <a:pt x="171450" y="99265"/>
                  <a:pt x="165053" y="92868"/>
                  <a:pt x="157162" y="92868"/>
                </a:cubicBezTo>
                <a:cubicBezTo>
                  <a:pt x="149271" y="92868"/>
                  <a:pt x="142875" y="99265"/>
                  <a:pt x="142875" y="107156"/>
                </a:cubicBezTo>
                <a:close/>
                <a:moveTo>
                  <a:pt x="114300" y="57150"/>
                </a:moveTo>
                <a:lnTo>
                  <a:pt x="114300" y="42862"/>
                </a:lnTo>
                <a:cubicBezTo>
                  <a:pt x="114300" y="19190"/>
                  <a:pt x="133490" y="0"/>
                  <a:pt x="157162" y="0"/>
                </a:cubicBezTo>
                <a:cubicBezTo>
                  <a:pt x="180834" y="0"/>
                  <a:pt x="200025" y="19190"/>
                  <a:pt x="200025" y="42862"/>
                </a:cubicBezTo>
                <a:lnTo>
                  <a:pt x="200025" y="57150"/>
                </a:lnTo>
              </a:path>
            </a:pathLst>
          </a:custGeom>
          <a:noFill/>
          <a:ln w="14287">
            <a:solidFill>
              <a:srgbClr val="3CC583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3" name="Rounded Rectangle 18">
            <a:extLst>
              <a:ext uri="{FF2B5EF4-FFF2-40B4-BE49-F238E27FC236}">
                <a16:creationId xmlns:a16="http://schemas.microsoft.com/office/drawing/2014/main" id="{496AE155-6EB6-F845-12C2-A63B33FA30C6}"/>
              </a:ext>
            </a:extLst>
          </p:cNvPr>
          <p:cNvSpPr/>
          <p:nvPr/>
        </p:nvSpPr>
        <p:spPr>
          <a:xfrm>
            <a:off x="6319599" y="2930842"/>
            <a:ext cx="328612" cy="328612"/>
          </a:xfrm>
          <a:custGeom>
            <a:avLst/>
            <a:gdLst/>
            <a:ahLst/>
            <a:cxnLst/>
            <a:rect l="0" t="0" r="0" b="0"/>
            <a:pathLst>
              <a:path w="328612" h="328612">
                <a:moveTo>
                  <a:pt x="185737" y="257175"/>
                </a:moveTo>
                <a:cubicBezTo>
                  <a:pt x="185737" y="217721"/>
                  <a:pt x="217721" y="185737"/>
                  <a:pt x="257175" y="185737"/>
                </a:cubicBezTo>
                <a:cubicBezTo>
                  <a:pt x="296628" y="185737"/>
                  <a:pt x="328612" y="217721"/>
                  <a:pt x="328612" y="257175"/>
                </a:cubicBezTo>
                <a:cubicBezTo>
                  <a:pt x="328612" y="296628"/>
                  <a:pt x="296628" y="328612"/>
                  <a:pt x="257175" y="328612"/>
                </a:cubicBezTo>
                <a:cubicBezTo>
                  <a:pt x="217721" y="328612"/>
                  <a:pt x="185737" y="296628"/>
                  <a:pt x="185737" y="257175"/>
                </a:cubicBezTo>
                <a:close/>
                <a:moveTo>
                  <a:pt x="257175" y="264318"/>
                </a:moveTo>
                <a:cubicBezTo>
                  <a:pt x="261414" y="264318"/>
                  <a:pt x="265557" y="263061"/>
                  <a:pt x="269082" y="260706"/>
                </a:cubicBezTo>
                <a:cubicBezTo>
                  <a:pt x="272605" y="258352"/>
                  <a:pt x="275352" y="255004"/>
                  <a:pt x="276974" y="251088"/>
                </a:cubicBezTo>
                <a:cubicBezTo>
                  <a:pt x="278596" y="247172"/>
                  <a:pt x="279022" y="242863"/>
                  <a:pt x="278194" y="238706"/>
                </a:cubicBezTo>
                <a:cubicBezTo>
                  <a:pt x="277367" y="234549"/>
                  <a:pt x="275325" y="230730"/>
                  <a:pt x="272329" y="227732"/>
                </a:cubicBezTo>
                <a:cubicBezTo>
                  <a:pt x="269332" y="224736"/>
                  <a:pt x="265513" y="222694"/>
                  <a:pt x="261355" y="221867"/>
                </a:cubicBezTo>
                <a:cubicBezTo>
                  <a:pt x="257199" y="221040"/>
                  <a:pt x="252890" y="221466"/>
                  <a:pt x="248974" y="223087"/>
                </a:cubicBezTo>
                <a:cubicBezTo>
                  <a:pt x="245057" y="224709"/>
                  <a:pt x="241710" y="227457"/>
                  <a:pt x="239355" y="230980"/>
                </a:cubicBezTo>
                <a:cubicBezTo>
                  <a:pt x="237001" y="234505"/>
                  <a:pt x="235743" y="238648"/>
                  <a:pt x="235743" y="242887"/>
                </a:cubicBezTo>
                <a:moveTo>
                  <a:pt x="0" y="214312"/>
                </a:moveTo>
                <a:cubicBezTo>
                  <a:pt x="0" y="191576"/>
                  <a:pt x="9031" y="169772"/>
                  <a:pt x="25108" y="153696"/>
                </a:cubicBezTo>
                <a:cubicBezTo>
                  <a:pt x="41184" y="137618"/>
                  <a:pt x="62989" y="128587"/>
                  <a:pt x="85725" y="128587"/>
                </a:cubicBezTo>
                <a:cubicBezTo>
                  <a:pt x="108460" y="128587"/>
                  <a:pt x="130265" y="137618"/>
                  <a:pt x="146341" y="153696"/>
                </a:cubicBezTo>
                <a:cubicBezTo>
                  <a:pt x="162418" y="169772"/>
                  <a:pt x="171450" y="191576"/>
                  <a:pt x="171450" y="214312"/>
                </a:cubicBezTo>
                <a:close/>
                <a:moveTo>
                  <a:pt x="32146" y="53578"/>
                </a:moveTo>
                <a:cubicBezTo>
                  <a:pt x="32146" y="23987"/>
                  <a:pt x="56134" y="0"/>
                  <a:pt x="85725" y="0"/>
                </a:cubicBezTo>
                <a:cubicBezTo>
                  <a:pt x="115315" y="0"/>
                  <a:pt x="139303" y="23987"/>
                  <a:pt x="139303" y="53578"/>
                </a:cubicBezTo>
                <a:cubicBezTo>
                  <a:pt x="139303" y="83168"/>
                  <a:pt x="115315" y="107156"/>
                  <a:pt x="85725" y="107156"/>
                </a:cubicBezTo>
                <a:cubicBezTo>
                  <a:pt x="56134" y="107156"/>
                  <a:pt x="32146" y="83168"/>
                  <a:pt x="32146" y="53578"/>
                </a:cubicBezTo>
                <a:close/>
                <a:moveTo>
                  <a:pt x="167878" y="53578"/>
                </a:moveTo>
                <a:cubicBezTo>
                  <a:pt x="167878" y="23987"/>
                  <a:pt x="191865" y="0"/>
                  <a:pt x="221456" y="0"/>
                </a:cubicBezTo>
                <a:cubicBezTo>
                  <a:pt x="251047" y="0"/>
                  <a:pt x="275034" y="23987"/>
                  <a:pt x="275034" y="53578"/>
                </a:cubicBezTo>
                <a:cubicBezTo>
                  <a:pt x="275034" y="83168"/>
                  <a:pt x="251047" y="107156"/>
                  <a:pt x="221456" y="107156"/>
                </a:cubicBezTo>
                <a:cubicBezTo>
                  <a:pt x="191865" y="107156"/>
                  <a:pt x="167878" y="83168"/>
                  <a:pt x="167878" y="53578"/>
                </a:cubicBezTo>
                <a:close/>
                <a:moveTo>
                  <a:pt x="178765" y="139961"/>
                </a:moveTo>
                <a:cubicBezTo>
                  <a:pt x="192961" y="131811"/>
                  <a:pt x="209194" y="127896"/>
                  <a:pt x="225545" y="128678"/>
                </a:cubicBezTo>
                <a:cubicBezTo>
                  <a:pt x="241895" y="129460"/>
                  <a:pt x="257680" y="134908"/>
                  <a:pt x="271033" y="144376"/>
                </a:cubicBezTo>
                <a:moveTo>
                  <a:pt x="257175" y="289321"/>
                </a:moveTo>
                <a:cubicBezTo>
                  <a:pt x="255201" y="289321"/>
                  <a:pt x="253603" y="290920"/>
                  <a:pt x="253603" y="292893"/>
                </a:cubicBezTo>
                <a:cubicBezTo>
                  <a:pt x="253603" y="294866"/>
                  <a:pt x="255201" y="296465"/>
                  <a:pt x="257175" y="296465"/>
                </a:cubicBezTo>
                <a:moveTo>
                  <a:pt x="257175" y="296465"/>
                </a:moveTo>
                <a:cubicBezTo>
                  <a:pt x="259148" y="296465"/>
                  <a:pt x="260746" y="294866"/>
                  <a:pt x="260746" y="292893"/>
                </a:cubicBezTo>
                <a:cubicBezTo>
                  <a:pt x="260746" y="290920"/>
                  <a:pt x="259148" y="289321"/>
                  <a:pt x="257175" y="289321"/>
                </a:cubicBezTo>
              </a:path>
            </a:pathLst>
          </a:custGeom>
          <a:noFill/>
          <a:ln w="14287">
            <a:solidFill>
              <a:srgbClr val="4E88E7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Rounded Rectangle 19">
            <a:extLst>
              <a:ext uri="{FF2B5EF4-FFF2-40B4-BE49-F238E27FC236}">
                <a16:creationId xmlns:a16="http://schemas.microsoft.com/office/drawing/2014/main" id="{B6D0ED88-B174-6D56-EBD6-1C436B61E9D2}"/>
              </a:ext>
            </a:extLst>
          </p:cNvPr>
          <p:cNvSpPr/>
          <p:nvPr/>
        </p:nvSpPr>
        <p:spPr>
          <a:xfrm>
            <a:off x="5738574" y="3730942"/>
            <a:ext cx="328612" cy="328612"/>
          </a:xfrm>
          <a:custGeom>
            <a:avLst/>
            <a:gdLst/>
            <a:ahLst/>
            <a:cxnLst/>
            <a:rect l="0" t="0" r="0" b="0"/>
            <a:pathLst>
              <a:path w="328612" h="328612">
                <a:moveTo>
                  <a:pt x="0" y="328612"/>
                </a:moveTo>
                <a:lnTo>
                  <a:pt x="328612" y="328612"/>
                </a:lnTo>
                <a:moveTo>
                  <a:pt x="28575" y="42862"/>
                </a:moveTo>
                <a:lnTo>
                  <a:pt x="300037" y="42862"/>
                </a:lnTo>
                <a:lnTo>
                  <a:pt x="300037" y="328612"/>
                </a:lnTo>
                <a:lnTo>
                  <a:pt x="28575" y="328612"/>
                </a:lnTo>
                <a:close/>
                <a:moveTo>
                  <a:pt x="328612" y="42862"/>
                </a:moveTo>
                <a:lnTo>
                  <a:pt x="0" y="42862"/>
                </a:lnTo>
                <a:moveTo>
                  <a:pt x="42862" y="42862"/>
                </a:moveTo>
                <a:lnTo>
                  <a:pt x="42862" y="14287"/>
                </a:lnTo>
                <a:cubicBezTo>
                  <a:pt x="42862" y="6396"/>
                  <a:pt x="49259" y="0"/>
                  <a:pt x="57150" y="0"/>
                </a:cubicBezTo>
                <a:lnTo>
                  <a:pt x="271462" y="0"/>
                </a:lnTo>
                <a:cubicBezTo>
                  <a:pt x="279353" y="0"/>
                  <a:pt x="285750" y="6396"/>
                  <a:pt x="285750" y="14287"/>
                </a:cubicBezTo>
                <a:lnTo>
                  <a:pt x="285750" y="42862"/>
                </a:lnTo>
                <a:moveTo>
                  <a:pt x="185737" y="328612"/>
                </a:moveTo>
                <a:lnTo>
                  <a:pt x="185737" y="278606"/>
                </a:lnTo>
                <a:cubicBezTo>
                  <a:pt x="185737" y="266770"/>
                  <a:pt x="176142" y="257175"/>
                  <a:pt x="164306" y="257175"/>
                </a:cubicBezTo>
                <a:cubicBezTo>
                  <a:pt x="152470" y="257175"/>
                  <a:pt x="142875" y="266770"/>
                  <a:pt x="142875" y="278606"/>
                </a:cubicBezTo>
                <a:lnTo>
                  <a:pt x="142875" y="328612"/>
                </a:lnTo>
                <a:moveTo>
                  <a:pt x="71437" y="271462"/>
                </a:moveTo>
                <a:lnTo>
                  <a:pt x="114300" y="271462"/>
                </a:lnTo>
                <a:moveTo>
                  <a:pt x="257175" y="271462"/>
                </a:moveTo>
                <a:lnTo>
                  <a:pt x="214312" y="271462"/>
                </a:lnTo>
                <a:moveTo>
                  <a:pt x="128587" y="214312"/>
                </a:moveTo>
                <a:lnTo>
                  <a:pt x="71437" y="214312"/>
                </a:lnTo>
                <a:moveTo>
                  <a:pt x="257175" y="214312"/>
                </a:moveTo>
                <a:lnTo>
                  <a:pt x="200025" y="214312"/>
                </a:lnTo>
                <a:moveTo>
                  <a:pt x="128587" y="157162"/>
                </a:moveTo>
                <a:lnTo>
                  <a:pt x="71437" y="157162"/>
                </a:lnTo>
                <a:moveTo>
                  <a:pt x="257175" y="157162"/>
                </a:moveTo>
                <a:lnTo>
                  <a:pt x="200025" y="157162"/>
                </a:lnTo>
                <a:moveTo>
                  <a:pt x="128587" y="100012"/>
                </a:moveTo>
                <a:lnTo>
                  <a:pt x="71437" y="100012"/>
                </a:lnTo>
                <a:moveTo>
                  <a:pt x="257175" y="100012"/>
                </a:moveTo>
                <a:lnTo>
                  <a:pt x="200025" y="100012"/>
                </a:lnTo>
              </a:path>
            </a:pathLst>
          </a:custGeom>
          <a:noFill/>
          <a:ln w="14287">
            <a:solidFill>
              <a:srgbClr val="DE8431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F0F3B7F-A8CA-D1AA-2B60-F0C746F474F1}"/>
              </a:ext>
            </a:extLst>
          </p:cNvPr>
          <p:cNvSpPr txBox="1"/>
          <p:nvPr/>
        </p:nvSpPr>
        <p:spPr>
          <a:xfrm>
            <a:off x="7646904" y="2731343"/>
            <a:ext cx="3538016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anchor="t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Advanced Training</a:t>
            </a:r>
          </a:p>
          <a:p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Academic and “Non-Academic”</a:t>
            </a:r>
          </a:p>
          <a:p>
            <a:endParaRPr lang="en-US" sz="1600" b="1" dirty="0" err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E747E32-654C-E4F7-9EF6-B611E3AE41C7}"/>
              </a:ext>
            </a:extLst>
          </p:cNvPr>
          <p:cNvSpPr txBox="1"/>
          <p:nvPr/>
        </p:nvSpPr>
        <p:spPr>
          <a:xfrm>
            <a:off x="7524353" y="3471954"/>
            <a:ext cx="3421856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latin typeface="Arial"/>
                <a:cs typeface="Arial"/>
              </a:rPr>
              <a:t>R&amp;D Projects</a:t>
            </a:r>
          </a:p>
          <a:p>
            <a:r>
              <a:rPr lang="en-GB" sz="1600" dirty="0">
                <a:latin typeface="Arial"/>
                <a:cs typeface="Arial"/>
              </a:rPr>
              <a:t>Academia–Government–Industry</a:t>
            </a:r>
            <a:endParaRPr lang="en-GB" sz="1600" i="1" dirty="0">
              <a:latin typeface="Arial"/>
              <a:cs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D18F43-087B-941E-CBAB-4ACA529CD2BA}"/>
              </a:ext>
            </a:extLst>
          </p:cNvPr>
          <p:cNvSpPr txBox="1"/>
          <p:nvPr/>
        </p:nvSpPr>
        <p:spPr>
          <a:xfrm>
            <a:off x="5250318" y="5516339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dirty="0">
                <a:latin typeface="Arial"/>
                <a:cs typeface="Arial"/>
              </a:rPr>
              <a:t>National Open Research Data Program - </a:t>
            </a:r>
            <a:r>
              <a:rPr lang="en-GB" sz="1600" dirty="0" err="1">
                <a:latin typeface="Arial"/>
                <a:cs typeface="Arial"/>
              </a:rPr>
              <a:t>Polen</a:t>
            </a:r>
            <a:endParaRPr lang="en-GB" sz="1600" dirty="0">
              <a:latin typeface="Arial"/>
              <a:cs typeface="Arial"/>
            </a:endParaRPr>
          </a:p>
          <a:p>
            <a:endParaRPr lang="en-GB" sz="1600" dirty="0">
              <a:latin typeface="Arial"/>
              <a:cs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22FB02-F167-B891-E071-50050EF1BD96}"/>
              </a:ext>
            </a:extLst>
          </p:cNvPr>
          <p:cNvSpPr txBox="1"/>
          <p:nvPr/>
        </p:nvSpPr>
        <p:spPr>
          <a:xfrm>
            <a:off x="1526193" y="3546194"/>
            <a:ext cx="274320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PT" sz="1600" b="1" dirty="0" err="1">
                <a:latin typeface="Arial"/>
                <a:cs typeface="Arial"/>
              </a:rPr>
              <a:t>Communication</a:t>
            </a:r>
            <a:r>
              <a:rPr lang="pt-PT" sz="1600" b="1" dirty="0">
                <a:latin typeface="Arial"/>
                <a:cs typeface="Arial"/>
              </a:rPr>
              <a:t> network</a:t>
            </a:r>
          </a:p>
          <a:p>
            <a:pPr algn="r"/>
            <a:r>
              <a:rPr lang="pt-PT" sz="1600" dirty="0" err="1">
                <a:latin typeface="Arial"/>
                <a:cs typeface="Arial"/>
              </a:rPr>
              <a:t>The</a:t>
            </a:r>
            <a:r>
              <a:rPr lang="pt-PT" sz="1600" dirty="0">
                <a:latin typeface="Arial"/>
                <a:cs typeface="Arial"/>
              </a:rPr>
              <a:t> </a:t>
            </a:r>
            <a:r>
              <a:rPr lang="pt-PT" sz="1600" dirty="0" err="1">
                <a:latin typeface="Arial"/>
                <a:cs typeface="Arial"/>
              </a:rPr>
              <a:t>backbone</a:t>
            </a:r>
            <a:r>
              <a:rPr lang="pt-PT" sz="1600" dirty="0">
                <a:latin typeface="Arial"/>
                <a:cs typeface="Arial"/>
              </a:rPr>
              <a:t> </a:t>
            </a:r>
            <a:r>
              <a:rPr lang="pt-PT" sz="1600" dirty="0" err="1">
                <a:latin typeface="Arial"/>
                <a:cs typeface="Arial"/>
              </a:rPr>
              <a:t>of</a:t>
            </a:r>
            <a:r>
              <a:rPr lang="pt-PT" sz="1600" dirty="0">
                <a:latin typeface="Arial"/>
                <a:cs typeface="Arial"/>
              </a:rPr>
              <a:t> </a:t>
            </a:r>
            <a:r>
              <a:rPr lang="pt-PT" sz="1600" dirty="0" err="1">
                <a:latin typeface="Arial"/>
                <a:cs typeface="Arial"/>
              </a:rPr>
              <a:t>science</a:t>
            </a:r>
            <a:r>
              <a:rPr lang="pt-PT" sz="1600" dirty="0">
                <a:latin typeface="Arial"/>
                <a:cs typeface="Arial"/>
              </a:rPr>
              <a:t> in Portugal: Nx100Mbps for </a:t>
            </a:r>
            <a:r>
              <a:rPr lang="pt-PT" sz="1600" dirty="0" err="1">
                <a:latin typeface="Arial"/>
                <a:cs typeface="Arial"/>
              </a:rPr>
              <a:t>all</a:t>
            </a:r>
            <a:r>
              <a:rPr lang="pt-PT" sz="1600" dirty="0">
                <a:latin typeface="Arial"/>
                <a:cs typeface="Arial"/>
              </a:rPr>
              <a:t> </a:t>
            </a:r>
            <a:r>
              <a:rPr lang="pt-PT" sz="1600" dirty="0" err="1">
                <a:latin typeface="Arial"/>
                <a:cs typeface="Arial"/>
              </a:rPr>
              <a:t>universities</a:t>
            </a:r>
            <a:r>
              <a:rPr lang="pt-PT" sz="1600" dirty="0">
                <a:latin typeface="Arial"/>
                <a:cs typeface="Arial"/>
              </a:rPr>
              <a:t>, research </a:t>
            </a:r>
            <a:r>
              <a:rPr lang="pt-PT" sz="1600" dirty="0" err="1">
                <a:latin typeface="Arial"/>
                <a:cs typeface="Arial"/>
              </a:rPr>
              <a:t>centers</a:t>
            </a:r>
            <a:r>
              <a:rPr lang="pt-PT" sz="1600" dirty="0">
                <a:latin typeface="Arial"/>
                <a:cs typeface="Arial"/>
              </a:rPr>
              <a:t>, </a:t>
            </a:r>
            <a:r>
              <a:rPr lang="pt-PT" sz="1600" dirty="0" err="1">
                <a:latin typeface="Arial"/>
                <a:cs typeface="Arial"/>
              </a:rPr>
              <a:t>schools</a:t>
            </a:r>
            <a:r>
              <a:rPr lang="pt-PT" sz="1600" dirty="0">
                <a:latin typeface="Arial"/>
                <a:cs typeface="Arial"/>
              </a:rPr>
              <a:t>, etc.</a:t>
            </a:r>
            <a:endParaRPr lang="pt-PT" sz="1400" dirty="0">
              <a:latin typeface="Arial"/>
              <a:cs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25A6C89-7AC5-3AF2-40AE-46183E13E3A4}"/>
              </a:ext>
            </a:extLst>
          </p:cNvPr>
          <p:cNvSpPr txBox="1"/>
          <p:nvPr/>
        </p:nvSpPr>
        <p:spPr>
          <a:xfrm>
            <a:off x="1021406" y="2798009"/>
            <a:ext cx="325867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GB" sz="1600" b="1" dirty="0">
                <a:latin typeface="Arial"/>
                <a:cs typeface="Arial"/>
              </a:rPr>
              <a:t>Computing Infrastructures
</a:t>
            </a:r>
            <a:r>
              <a:rPr lang="en-GB" sz="1600" dirty="0">
                <a:latin typeface="Arial"/>
                <a:cs typeface="Arial"/>
              </a:rPr>
              <a:t>Accelerators of the 21st Century
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E612AE-50E4-4081-5D1A-082E02822140}"/>
              </a:ext>
            </a:extLst>
          </p:cNvPr>
          <p:cNvSpPr txBox="1"/>
          <p:nvPr/>
        </p:nvSpPr>
        <p:spPr>
          <a:xfrm>
            <a:off x="1526193" y="5019794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PT" sz="1600" b="1" dirty="0">
                <a:latin typeface="Arial"/>
                <a:cs typeface="Arial"/>
              </a:rPr>
              <a:t>CERT</a:t>
            </a:r>
          </a:p>
          <a:p>
            <a:pPr algn="r"/>
            <a:r>
              <a:rPr lang="pt-PT" sz="1600" dirty="0" err="1">
                <a:latin typeface="Arial"/>
                <a:cs typeface="Arial"/>
              </a:rPr>
              <a:t>Baseline</a:t>
            </a:r>
            <a:r>
              <a:rPr lang="pt-PT" sz="1600" dirty="0">
                <a:latin typeface="Arial"/>
                <a:cs typeface="Arial"/>
              </a:rPr>
              <a:t> </a:t>
            </a:r>
            <a:r>
              <a:rPr lang="pt-PT" sz="1600" dirty="0" err="1">
                <a:latin typeface="Arial"/>
                <a:cs typeface="Arial"/>
              </a:rPr>
              <a:t>of</a:t>
            </a:r>
            <a:r>
              <a:rPr lang="pt-PT" sz="1600" dirty="0">
                <a:latin typeface="Arial"/>
                <a:cs typeface="Arial"/>
              </a:rPr>
              <a:t> </a:t>
            </a:r>
            <a:r>
              <a:rPr lang="pt-PT" sz="1600" dirty="0" err="1">
                <a:latin typeface="Arial"/>
                <a:cs typeface="Arial"/>
              </a:rPr>
              <a:t>cibersecurity</a:t>
            </a:r>
            <a:r>
              <a:rPr lang="pt-PT" sz="1600" dirty="0">
                <a:latin typeface="Arial"/>
                <a:cs typeface="Arial"/>
              </a:rPr>
              <a:t> </a:t>
            </a:r>
            <a:r>
              <a:rPr lang="pt-PT" sz="1600" dirty="0" err="1">
                <a:latin typeface="Arial"/>
                <a:cs typeface="Arial"/>
              </a:rPr>
              <a:t>services</a:t>
            </a:r>
            <a:r>
              <a:rPr lang="pt-PT" sz="1600" dirty="0">
                <a:latin typeface="Arial"/>
                <a:cs typeface="Arial"/>
              </a:rPr>
              <a:t> for </a:t>
            </a:r>
            <a:r>
              <a:rPr lang="pt-PT" sz="1600" dirty="0" err="1">
                <a:latin typeface="Arial"/>
                <a:cs typeface="Arial"/>
              </a:rPr>
              <a:t>all</a:t>
            </a:r>
            <a:r>
              <a:rPr lang="pt-PT" sz="1600" dirty="0">
                <a:latin typeface="Arial"/>
                <a:cs typeface="Arial"/>
              </a:rPr>
              <a:t> </a:t>
            </a:r>
            <a:r>
              <a:rPr lang="pt-PT" sz="1600" dirty="0" err="1">
                <a:latin typeface="Arial"/>
                <a:cs typeface="Arial"/>
              </a:rPr>
              <a:t>HEIs</a:t>
            </a:r>
            <a:endParaRPr lang="pt-PT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886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/>
      <p:bldP spid="44" grpId="0"/>
      <p:bldP spid="45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7ECF57F-F56E-AC87-61AA-61AD1D1B7BDC}"/>
              </a:ext>
            </a:extLst>
          </p:cNvPr>
          <p:cNvSpPr/>
          <p:nvPr/>
        </p:nvSpPr>
        <p:spPr>
          <a:xfrm>
            <a:off x="4736909" y="1214967"/>
            <a:ext cx="1869896" cy="255517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</a:endParaRPr>
          </a:p>
        </p:txBody>
      </p:sp>
      <p:pic>
        <p:nvPicPr>
          <p:cNvPr id="3" name="Graphic 2" descr="Arrow Up with solid fill">
            <a:extLst>
              <a:ext uri="{FF2B5EF4-FFF2-40B4-BE49-F238E27FC236}">
                <a16:creationId xmlns:a16="http://schemas.microsoft.com/office/drawing/2014/main" id="{248B4415-35BC-398F-4DD9-DF08D4670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163005">
            <a:off x="3891919" y="3271638"/>
            <a:ext cx="586563" cy="586563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7C74385-E4C2-F675-D9AA-C86C6458FBB2}"/>
              </a:ext>
            </a:extLst>
          </p:cNvPr>
          <p:cNvCxnSpPr>
            <a:cxnSpLocks/>
          </p:cNvCxnSpPr>
          <p:nvPr/>
        </p:nvCxnSpPr>
        <p:spPr>
          <a:xfrm flipV="1">
            <a:off x="1664262" y="1183298"/>
            <a:ext cx="0" cy="444038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0540C4F-681B-4048-2A29-48B4F17B0D70}"/>
              </a:ext>
            </a:extLst>
          </p:cNvPr>
          <p:cNvCxnSpPr>
            <a:cxnSpLocks/>
          </p:cNvCxnSpPr>
          <p:nvPr/>
        </p:nvCxnSpPr>
        <p:spPr>
          <a:xfrm>
            <a:off x="1653988" y="5619758"/>
            <a:ext cx="5284694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B874E03-8570-4C8E-2816-502960448E95}"/>
              </a:ext>
            </a:extLst>
          </p:cNvPr>
          <p:cNvSpPr/>
          <p:nvPr/>
        </p:nvSpPr>
        <p:spPr>
          <a:xfrm>
            <a:off x="1869897" y="4673024"/>
            <a:ext cx="1869896" cy="832207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257D196-DBF3-4144-B91E-A0EFC3510061}"/>
              </a:ext>
            </a:extLst>
          </p:cNvPr>
          <p:cNvSpPr/>
          <p:nvPr/>
        </p:nvSpPr>
        <p:spPr>
          <a:xfrm>
            <a:off x="1869897" y="1225242"/>
            <a:ext cx="1869896" cy="239679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86377FB-E8A7-3BC0-3798-4BCCD4F0958B}"/>
              </a:ext>
            </a:extLst>
          </p:cNvPr>
          <p:cNvSpPr/>
          <p:nvPr/>
        </p:nvSpPr>
        <p:spPr>
          <a:xfrm>
            <a:off x="4746922" y="4673024"/>
            <a:ext cx="1869896" cy="832207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9" name="Rectangle 28">
            <a:extLst>
              <a:ext uri="{FF2B5EF4-FFF2-40B4-BE49-F238E27FC236}">
                <a16:creationId xmlns:a16="http://schemas.microsoft.com/office/drawing/2014/main" id="{D130FB86-D2F3-72E0-046D-EC14889E8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2899" y="4923870"/>
            <a:ext cx="13227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dirty="0">
                <a:solidFill>
                  <a:schemeClr val="bg1"/>
                </a:solidFill>
                <a:latin typeface="Avenir Book" panose="02000503020000020003" pitchFamily="2" charset="0"/>
              </a:rPr>
              <a:t>PhD </a:t>
            </a:r>
            <a:r>
              <a:rPr lang="pt-PT" dirty="0" err="1">
                <a:solidFill>
                  <a:schemeClr val="bg1"/>
                </a:solidFill>
                <a:latin typeface="Avenir Book" panose="02000503020000020003" pitchFamily="2" charset="0"/>
              </a:rPr>
              <a:t>grants</a:t>
            </a:r>
            <a:endParaRPr lang="pt-PT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4983BB-DCEE-6150-120E-F2F527D51992}"/>
              </a:ext>
            </a:extLst>
          </p:cNvPr>
          <p:cNvSpPr>
            <a:spLocks noChangeArrowheads="1"/>
          </p:cNvSpPr>
          <p:nvPr/>
        </p:nvSpPr>
        <p:spPr bwMode="auto">
          <a:xfrm rot="1157328">
            <a:off x="6247847" y="1254325"/>
            <a:ext cx="745717" cy="27699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PT" sz="1200" dirty="0">
                <a:latin typeface="Avenir Book" panose="02000503020000020003" pitchFamily="2" charset="0"/>
              </a:rPr>
              <a:t>2024-25</a:t>
            </a:r>
          </a:p>
        </p:txBody>
      </p:sp>
      <p:sp>
        <p:nvSpPr>
          <p:cNvPr id="11" name="Rectangle 28">
            <a:extLst>
              <a:ext uri="{FF2B5EF4-FFF2-40B4-BE49-F238E27FC236}">
                <a16:creationId xmlns:a16="http://schemas.microsoft.com/office/drawing/2014/main" id="{C3E5ED9A-AB2B-8764-9687-12206331A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7693" y="4762573"/>
            <a:ext cx="17283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dirty="0">
                <a:solidFill>
                  <a:schemeClr val="bg1"/>
                </a:solidFill>
                <a:latin typeface="Avenir Book" panose="02000503020000020003" pitchFamily="2" charset="0"/>
              </a:rPr>
              <a:t>Non-</a:t>
            </a:r>
            <a:r>
              <a:rPr lang="pt-PT" dirty="0" err="1">
                <a:solidFill>
                  <a:schemeClr val="bg1"/>
                </a:solidFill>
                <a:latin typeface="Avenir Book" panose="02000503020000020003" pitchFamily="2" charset="0"/>
              </a:rPr>
              <a:t>Academic</a:t>
            </a:r>
            <a:endParaRPr lang="pt-PT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pt-PT" dirty="0">
                <a:solidFill>
                  <a:schemeClr val="bg1"/>
                </a:solidFill>
                <a:latin typeface="Avenir Book" panose="02000503020000020003" pitchFamily="2" charset="0"/>
              </a:rPr>
              <a:t>PhD </a:t>
            </a:r>
            <a:r>
              <a:rPr lang="pt-PT" dirty="0" err="1">
                <a:solidFill>
                  <a:schemeClr val="bg1"/>
                </a:solidFill>
                <a:latin typeface="Avenir Book" panose="02000503020000020003" pitchFamily="2" charset="0"/>
              </a:rPr>
              <a:t>grants</a:t>
            </a:r>
            <a:endParaRPr lang="pt-PT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12" name="Rectangle 28">
            <a:extLst>
              <a:ext uri="{FF2B5EF4-FFF2-40B4-BE49-F238E27FC236}">
                <a16:creationId xmlns:a16="http://schemas.microsoft.com/office/drawing/2014/main" id="{2CF07F4E-97F9-195E-4E17-DEFDBD14C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382" y="1693677"/>
            <a:ext cx="118494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dirty="0" err="1">
                <a:solidFill>
                  <a:schemeClr val="bg1"/>
                </a:solidFill>
                <a:latin typeface="Avenir Book" panose="02000503020000020003" pitchFamily="2" charset="0"/>
              </a:rPr>
              <a:t>University</a:t>
            </a:r>
            <a:endParaRPr lang="pt-PT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pt-PT" dirty="0" err="1">
                <a:solidFill>
                  <a:schemeClr val="bg1"/>
                </a:solidFill>
                <a:latin typeface="Avenir Book" panose="02000503020000020003" pitchFamily="2" charset="0"/>
              </a:rPr>
              <a:t>Chairs</a:t>
            </a:r>
            <a:endParaRPr lang="pt-PT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endParaRPr lang="pt-PT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pt-PT" sz="1400" dirty="0">
                <a:solidFill>
                  <a:schemeClr val="bg1"/>
                </a:solidFill>
                <a:latin typeface="Avenir Book" panose="02000503020000020003" pitchFamily="2" charset="0"/>
              </a:rPr>
              <a:t>(FCT-</a:t>
            </a:r>
            <a:r>
              <a:rPr lang="pt-PT" sz="1400" dirty="0" err="1">
                <a:solidFill>
                  <a:schemeClr val="bg1"/>
                </a:solidFill>
                <a:latin typeface="Avenir Book" panose="02000503020000020003" pitchFamily="2" charset="0"/>
              </a:rPr>
              <a:t>tenure</a:t>
            </a:r>
            <a:r>
              <a:rPr lang="pt-PT" sz="1400" dirty="0">
                <a:solidFill>
                  <a:schemeClr val="bg1"/>
                </a:solidFill>
                <a:latin typeface="Avenir Book" panose="02000503020000020003" pitchFamily="2" charset="0"/>
              </a:rPr>
              <a:t>)</a:t>
            </a:r>
          </a:p>
        </p:txBody>
      </p:sp>
      <p:sp>
        <p:nvSpPr>
          <p:cNvPr id="13" name="Rectangle 28">
            <a:extLst>
              <a:ext uri="{FF2B5EF4-FFF2-40B4-BE49-F238E27FC236}">
                <a16:creationId xmlns:a16="http://schemas.microsoft.com/office/drawing/2014/main" id="{AF0F25A2-03DC-B3EF-2D89-13F7EC182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4892" y="1699416"/>
            <a:ext cx="175400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dirty="0">
                <a:solidFill>
                  <a:schemeClr val="bg1"/>
                </a:solidFill>
                <a:latin typeface="Avenir Book" panose="02000503020000020003" pitchFamily="2" charset="0"/>
              </a:rPr>
              <a:t>Non-</a:t>
            </a:r>
            <a:r>
              <a:rPr lang="pt-PT" dirty="0" err="1">
                <a:solidFill>
                  <a:schemeClr val="bg1"/>
                </a:solidFill>
                <a:latin typeface="Avenir Book" panose="02000503020000020003" pitchFamily="2" charset="0"/>
              </a:rPr>
              <a:t>academic</a:t>
            </a:r>
            <a:r>
              <a:rPr lang="pt-PT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</a:p>
          <a:p>
            <a:pPr algn="ctr"/>
            <a:r>
              <a:rPr lang="pt-PT" dirty="0" err="1">
                <a:solidFill>
                  <a:schemeClr val="bg1"/>
                </a:solidFill>
                <a:latin typeface="Avenir Book" panose="02000503020000020003" pitchFamily="2" charset="0"/>
              </a:rPr>
              <a:t>Chairs</a:t>
            </a:r>
            <a:endParaRPr lang="pt-PT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pt-PT" dirty="0" err="1">
                <a:solidFill>
                  <a:schemeClr val="bg1"/>
                </a:solidFill>
                <a:latin typeface="Avenir Book" panose="02000503020000020003" pitchFamily="2" charset="0"/>
              </a:rPr>
              <a:t>at</a:t>
            </a:r>
            <a:r>
              <a:rPr lang="pt-PT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pt-PT" dirty="0" err="1">
                <a:solidFill>
                  <a:schemeClr val="bg1"/>
                </a:solidFill>
                <a:latin typeface="Avenir Book" panose="02000503020000020003" pitchFamily="2" charset="0"/>
              </a:rPr>
              <a:t>Universities</a:t>
            </a:r>
            <a:endParaRPr lang="pt-PT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endParaRPr lang="pt-PT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1FF25A6-3D28-3E59-9F8C-9186929B9CA0}"/>
              </a:ext>
            </a:extLst>
          </p:cNvPr>
          <p:cNvSpPr/>
          <p:nvPr/>
        </p:nvSpPr>
        <p:spPr>
          <a:xfrm>
            <a:off x="1869897" y="3736564"/>
            <a:ext cx="1869896" cy="832207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15" name="Rectangle 28">
            <a:extLst>
              <a:ext uri="{FF2B5EF4-FFF2-40B4-BE49-F238E27FC236}">
                <a16:creationId xmlns:a16="http://schemas.microsoft.com/office/drawing/2014/main" id="{E129AFC5-285A-C754-1E71-C2B071666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649" y="3963295"/>
            <a:ext cx="1114409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dirty="0" err="1">
                <a:solidFill>
                  <a:schemeClr val="bg1"/>
                </a:solidFill>
                <a:latin typeface="Avenir Book" panose="02000503020000020003" pitchFamily="2" charset="0"/>
              </a:rPr>
              <a:t>Postdocs</a:t>
            </a:r>
            <a:endParaRPr lang="pt-PT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88522C-2CA2-BCE0-2C32-5C3474D99010}"/>
              </a:ext>
            </a:extLst>
          </p:cNvPr>
          <p:cNvSpPr>
            <a:spLocks noChangeArrowheads="1"/>
          </p:cNvSpPr>
          <p:nvPr/>
        </p:nvSpPr>
        <p:spPr bwMode="auto">
          <a:xfrm rot="1157328">
            <a:off x="3334289" y="1240765"/>
            <a:ext cx="745717" cy="27699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PT" sz="1200" dirty="0">
                <a:latin typeface="Avenir Book" panose="02000503020000020003" pitchFamily="2" charset="0"/>
              </a:rPr>
              <a:t>2024-25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231DCA5-E9FA-F975-9065-FCEFA34F5DCA}"/>
              </a:ext>
            </a:extLst>
          </p:cNvPr>
          <p:cNvSpPr txBox="1"/>
          <p:nvPr/>
        </p:nvSpPr>
        <p:spPr>
          <a:xfrm>
            <a:off x="8074165" y="3675760"/>
            <a:ext cx="250816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1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1FCF436-D011-3DA8-C09B-A87CDBC1C275}"/>
              </a:ext>
            </a:extLst>
          </p:cNvPr>
          <p:cNvSpPr txBox="1"/>
          <p:nvPr/>
        </p:nvSpPr>
        <p:spPr>
          <a:xfrm>
            <a:off x="8074164" y="4186120"/>
            <a:ext cx="250816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100" dirty="0">
                <a:latin typeface="Avenir Book" panose="02000503020000020003" pitchFamily="2" charset="0"/>
              </a:rPr>
              <a:t>* </a:t>
            </a:r>
            <a:r>
              <a:rPr lang="pt-PT" sz="1100" dirty="0" err="1">
                <a:latin typeface="Avenir Book" panose="02000503020000020003" pitchFamily="2" charset="0"/>
              </a:rPr>
              <a:t>intersectoral</a:t>
            </a:r>
            <a:r>
              <a:rPr lang="pt-PT" sz="1100" dirty="0">
                <a:latin typeface="Avenir Book" panose="02000503020000020003" pitchFamily="2" charset="0"/>
              </a:rPr>
              <a:t> </a:t>
            </a:r>
            <a:r>
              <a:rPr lang="pt-PT" sz="1100" dirty="0" err="1">
                <a:latin typeface="Avenir Book" panose="02000503020000020003" pitchFamily="2" charset="0"/>
              </a:rPr>
              <a:t>mobility</a:t>
            </a:r>
            <a:r>
              <a:rPr lang="pt-PT" sz="1100" dirty="0">
                <a:latin typeface="Avenir Book" panose="02000503020000020003" pitchFamily="2" charset="0"/>
              </a:rPr>
              <a:t> </a:t>
            </a:r>
            <a:r>
              <a:rPr lang="pt-PT" sz="1100" dirty="0" err="1">
                <a:latin typeface="Avenir Book" panose="02000503020000020003" pitchFamily="2" charset="0"/>
              </a:rPr>
              <a:t>reinforced</a:t>
            </a:r>
            <a:r>
              <a:rPr lang="pt-PT" sz="1100" dirty="0">
                <a:latin typeface="Avenir Book" panose="02000503020000020003" pitchFamily="2" charset="0"/>
              </a:rPr>
              <a:t> </a:t>
            </a:r>
            <a:r>
              <a:rPr lang="pt-PT" sz="1100" dirty="0" err="1">
                <a:latin typeface="Avenir Book" panose="02000503020000020003" pitchFamily="2" charset="0"/>
              </a:rPr>
              <a:t>with</a:t>
            </a:r>
            <a:r>
              <a:rPr lang="pt-PT" sz="1100" dirty="0">
                <a:latin typeface="Avenir Book" panose="02000503020000020003" pitchFamily="2" charset="0"/>
              </a:rPr>
              <a:t> </a:t>
            </a:r>
            <a:r>
              <a:rPr lang="pt-PT" sz="1100" dirty="0" err="1">
                <a:latin typeface="Avenir Book" panose="02000503020000020003" pitchFamily="2" charset="0"/>
              </a:rPr>
              <a:t>FCT's</a:t>
            </a:r>
            <a:r>
              <a:rPr lang="pt-PT" sz="1100" dirty="0">
                <a:latin typeface="Avenir Book" panose="02000503020000020003" pitchFamily="2" charset="0"/>
              </a:rPr>
              <a:t> </a:t>
            </a:r>
            <a:r>
              <a:rPr lang="pt-PT" sz="1100" dirty="0" err="1">
                <a:latin typeface="Avenir Book" panose="02000503020000020003" pitchFamily="2" charset="0"/>
              </a:rPr>
              <a:t>new</a:t>
            </a:r>
            <a:r>
              <a:rPr lang="pt-PT" sz="1100" dirty="0">
                <a:latin typeface="Avenir Book" panose="02000503020000020003" pitchFamily="2" charset="0"/>
              </a:rPr>
              <a:t> "Research </a:t>
            </a:r>
            <a:r>
              <a:rPr lang="pt-PT" sz="1100" dirty="0" err="1">
                <a:latin typeface="Avenir Book" panose="02000503020000020003" pitchFamily="2" charset="0"/>
              </a:rPr>
              <a:t>Assessment</a:t>
            </a:r>
            <a:r>
              <a:rPr lang="pt-PT" sz="1100" dirty="0">
                <a:latin typeface="Avenir Book" panose="02000503020000020003" pitchFamily="2" charset="0"/>
              </a:rPr>
              <a:t>" </a:t>
            </a:r>
            <a:r>
              <a:rPr lang="pt-PT" sz="1100" dirty="0" err="1">
                <a:latin typeface="Avenir Book" panose="02000503020000020003" pitchFamily="2" charset="0"/>
              </a:rPr>
              <a:t>policy</a:t>
            </a:r>
            <a:r>
              <a:rPr lang="pt-PT" sz="1100" dirty="0">
                <a:latin typeface="Avenir Book" panose="02000503020000020003" pitchFamily="2" charset="0"/>
              </a:rPr>
              <a:t> (</a:t>
            </a:r>
            <a:r>
              <a:rPr lang="pt-PT" sz="1100" dirty="0" err="1">
                <a:latin typeface="Avenir Book" panose="02000503020000020003" pitchFamily="2" charset="0"/>
              </a:rPr>
              <a:t>finished</a:t>
            </a:r>
            <a:r>
              <a:rPr lang="pt-PT" sz="1100" dirty="0">
                <a:latin typeface="Avenir Book" panose="02000503020000020003" pitchFamily="2" charset="0"/>
              </a:rPr>
              <a:t> in 2024)</a:t>
            </a:r>
            <a:endParaRPr lang="en-US" sz="11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57AD0FB-202D-BE01-5566-6A7025BC5A48}"/>
              </a:ext>
            </a:extLst>
          </p:cNvPr>
          <p:cNvSpPr txBox="1"/>
          <p:nvPr/>
        </p:nvSpPr>
        <p:spPr>
          <a:xfrm>
            <a:off x="4018796" y="2907270"/>
            <a:ext cx="735822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PT" sz="16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</a:rPr>
              <a:t>*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688AD09-FE47-1EBF-ACCE-080B24D8369F}"/>
              </a:ext>
            </a:extLst>
          </p:cNvPr>
          <p:cNvSpPr txBox="1"/>
          <p:nvPr/>
        </p:nvSpPr>
        <p:spPr>
          <a:xfrm>
            <a:off x="8085436" y="5055309"/>
            <a:ext cx="250816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100" dirty="0">
                <a:latin typeface="Arial" panose="020B0604020202020204" pitchFamily="34" charset="0"/>
                <a:cs typeface="Arial" panose="020B0604020202020204" pitchFamily="34" charset="0"/>
              </a:rPr>
              <a:t>** CEEC-</a:t>
            </a:r>
            <a:r>
              <a:rPr lang="pt-PT" sz="1100" dirty="0" err="1">
                <a:latin typeface="Arial" panose="020B0604020202020204" pitchFamily="34" charset="0"/>
                <a:cs typeface="Arial" panose="020B0604020202020204" pitchFamily="34" charset="0"/>
              </a:rPr>
              <a:t>Ind</a:t>
            </a:r>
            <a:r>
              <a:rPr lang="pt-PT" sz="1100" dirty="0">
                <a:latin typeface="Arial" panose="020B0604020202020204" pitchFamily="34" charset="0"/>
                <a:cs typeface="Arial" panose="020B0604020202020204" pitchFamily="34" charset="0"/>
              </a:rPr>
              <a:t> NA em modelo de cofinanciamento</a:t>
            </a:r>
            <a:r>
              <a:rPr lang="pt-PT" sz="11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a lançar em </a:t>
            </a:r>
            <a:r>
              <a:rPr lang="pt-PT" sz="1100" dirty="0">
                <a:latin typeface="Arial" panose="020B0604020202020204" pitchFamily="34" charset="0"/>
                <a:cs typeface="Arial" panose="020B0604020202020204" pitchFamily="34" charset="0"/>
              </a:rPr>
              <a:t>2025)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Graphic 57" descr="Professor female outline">
            <a:extLst>
              <a:ext uri="{FF2B5EF4-FFF2-40B4-BE49-F238E27FC236}">
                <a16:creationId xmlns:a16="http://schemas.microsoft.com/office/drawing/2014/main" id="{39DA1C6D-7872-1101-10E3-AF5350D586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2689" y="1008512"/>
            <a:ext cx="641786" cy="641786"/>
          </a:xfrm>
          <a:prstGeom prst="rect">
            <a:avLst/>
          </a:prstGeom>
        </p:spPr>
      </p:pic>
      <p:pic>
        <p:nvPicPr>
          <p:cNvPr id="59" name="Graphic 58" descr="School boy outline">
            <a:extLst>
              <a:ext uri="{FF2B5EF4-FFF2-40B4-BE49-F238E27FC236}">
                <a16:creationId xmlns:a16="http://schemas.microsoft.com/office/drawing/2014/main" id="{5F489A90-B456-6854-4A31-50EEA22E18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7448" y="4977975"/>
            <a:ext cx="641783" cy="641783"/>
          </a:xfrm>
          <a:prstGeom prst="rect">
            <a:avLst/>
          </a:prstGeom>
        </p:spPr>
      </p:pic>
      <p:pic>
        <p:nvPicPr>
          <p:cNvPr id="60" name="Graphic 59" descr="Factory outline">
            <a:extLst>
              <a:ext uri="{FF2B5EF4-FFF2-40B4-BE49-F238E27FC236}">
                <a16:creationId xmlns:a16="http://schemas.microsoft.com/office/drawing/2014/main" id="{7DD23809-2D9C-0B94-FBAF-A5F22A80FE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90659" y="5084154"/>
            <a:ext cx="618313" cy="618313"/>
          </a:xfrm>
          <a:prstGeom prst="rect">
            <a:avLst/>
          </a:prstGeom>
        </p:spPr>
      </p:pic>
      <p:pic>
        <p:nvPicPr>
          <p:cNvPr id="61" name="Graphic 60" descr="Greek Temple outline">
            <a:extLst>
              <a:ext uri="{FF2B5EF4-FFF2-40B4-BE49-F238E27FC236}">
                <a16:creationId xmlns:a16="http://schemas.microsoft.com/office/drawing/2014/main" id="{3E0F3029-A1E7-75DF-3CC5-AAAC30879B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73615" y="5720432"/>
            <a:ext cx="612504" cy="612504"/>
          </a:xfrm>
          <a:prstGeom prst="rect">
            <a:avLst/>
          </a:prstGeom>
        </p:spPr>
      </p:pic>
      <p:pic>
        <p:nvPicPr>
          <p:cNvPr id="62" name="Graphic 61" descr="Graduation cap outline">
            <a:extLst>
              <a:ext uri="{FF2B5EF4-FFF2-40B4-BE49-F238E27FC236}">
                <a16:creationId xmlns:a16="http://schemas.microsoft.com/office/drawing/2014/main" id="{1BE99A20-6F24-850B-161B-F19E4A154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52718" y="5661925"/>
            <a:ext cx="698720" cy="698720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65F0E422-71B7-81B5-8CA7-CDDB3D9DCFA4}"/>
              </a:ext>
            </a:extLst>
          </p:cNvPr>
          <p:cNvSpPr>
            <a:spLocks noChangeArrowheads="1"/>
          </p:cNvSpPr>
          <p:nvPr/>
        </p:nvSpPr>
        <p:spPr bwMode="auto">
          <a:xfrm rot="1157328">
            <a:off x="6344552" y="4687925"/>
            <a:ext cx="524503" cy="27699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PT" sz="1200" dirty="0">
                <a:latin typeface="Avenir Book" panose="02000503020000020003" pitchFamily="2" charset="0"/>
              </a:rPr>
              <a:t>2023</a:t>
            </a:r>
          </a:p>
        </p:txBody>
      </p:sp>
      <p:pic>
        <p:nvPicPr>
          <p:cNvPr id="64" name="Graphic 63" descr="Sort with solid fill">
            <a:extLst>
              <a:ext uri="{FF2B5EF4-FFF2-40B4-BE49-F238E27FC236}">
                <a16:creationId xmlns:a16="http://schemas.microsoft.com/office/drawing/2014/main" id="{DD9672A5-13E9-2EAB-F77D-5E160F9E7DF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6200000">
            <a:off x="3961902" y="3849805"/>
            <a:ext cx="564116" cy="564116"/>
          </a:xfrm>
          <a:prstGeom prst="rect">
            <a:avLst/>
          </a:prstGeom>
        </p:spPr>
      </p:pic>
      <p:pic>
        <p:nvPicPr>
          <p:cNvPr id="65" name="Graphic 64" descr="Arrow Up with solid fill">
            <a:extLst>
              <a:ext uri="{FF2B5EF4-FFF2-40B4-BE49-F238E27FC236}">
                <a16:creationId xmlns:a16="http://schemas.microsoft.com/office/drawing/2014/main" id="{E60A27CB-37C4-3D23-CF52-472B50184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163005">
            <a:off x="3961192" y="4344326"/>
            <a:ext cx="586563" cy="586563"/>
          </a:xfrm>
          <a:prstGeom prst="rect">
            <a:avLst/>
          </a:prstGeom>
        </p:spPr>
      </p:pic>
      <p:pic>
        <p:nvPicPr>
          <p:cNvPr id="66" name="Graphic 65" descr="Arrow Up with solid fill">
            <a:extLst>
              <a:ext uri="{FF2B5EF4-FFF2-40B4-BE49-F238E27FC236}">
                <a16:creationId xmlns:a16="http://schemas.microsoft.com/office/drawing/2014/main" id="{1F6B387D-D8D2-F4B0-DA85-275E85CAB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2341">
            <a:off x="3977928" y="4342060"/>
            <a:ext cx="586563" cy="586563"/>
          </a:xfrm>
          <a:prstGeom prst="rect">
            <a:avLst/>
          </a:prstGeom>
        </p:spPr>
      </p:pic>
      <p:pic>
        <p:nvPicPr>
          <p:cNvPr id="67" name="Graphic 66" descr="Arrow Up with solid fill">
            <a:extLst>
              <a:ext uri="{FF2B5EF4-FFF2-40B4-BE49-F238E27FC236}">
                <a16:creationId xmlns:a16="http://schemas.microsoft.com/office/drawing/2014/main" id="{DE2672B3-5A8B-6EFF-5C43-F37F03446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2341">
            <a:off x="3949771" y="3275129"/>
            <a:ext cx="586563" cy="586563"/>
          </a:xfrm>
          <a:prstGeom prst="rect">
            <a:avLst/>
          </a:prstGeom>
        </p:spPr>
      </p:pic>
      <p:pic>
        <p:nvPicPr>
          <p:cNvPr id="68" name="Graphic 67" descr="Sort with solid fill">
            <a:extLst>
              <a:ext uri="{FF2B5EF4-FFF2-40B4-BE49-F238E27FC236}">
                <a16:creationId xmlns:a16="http://schemas.microsoft.com/office/drawing/2014/main" id="{ED440CD4-F4A5-D391-767E-2D0487D81F2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6200000">
            <a:off x="7578133" y="4372494"/>
            <a:ext cx="357392" cy="357392"/>
          </a:xfrm>
          <a:prstGeom prst="rect">
            <a:avLst/>
          </a:prstGeom>
        </p:spPr>
      </p:pic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C68BFA7-D16F-7D62-A464-71104E97C97E}"/>
              </a:ext>
            </a:extLst>
          </p:cNvPr>
          <p:cNvCxnSpPr/>
          <p:nvPr/>
        </p:nvCxnSpPr>
        <p:spPr>
          <a:xfrm flipV="1">
            <a:off x="2784297" y="4385557"/>
            <a:ext cx="0" cy="399814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64D260F-94B8-1763-3BCF-C40586F6788C}"/>
              </a:ext>
            </a:extLst>
          </p:cNvPr>
          <p:cNvCxnSpPr/>
          <p:nvPr/>
        </p:nvCxnSpPr>
        <p:spPr>
          <a:xfrm flipV="1">
            <a:off x="2783830" y="3415527"/>
            <a:ext cx="0" cy="399814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C07A8CA0-C332-5FD5-0954-E80A6041E272}"/>
              </a:ext>
            </a:extLst>
          </p:cNvPr>
          <p:cNvSpPr/>
          <p:nvPr/>
        </p:nvSpPr>
        <p:spPr>
          <a:xfrm>
            <a:off x="4746922" y="3664435"/>
            <a:ext cx="1869896" cy="90433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72" name="Rectangle 28">
            <a:extLst>
              <a:ext uri="{FF2B5EF4-FFF2-40B4-BE49-F238E27FC236}">
                <a16:creationId xmlns:a16="http://schemas.microsoft.com/office/drawing/2014/main" id="{E113951C-494B-970D-38B6-79621EDD3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6931" y="3656626"/>
            <a:ext cx="168988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dirty="0">
                <a:solidFill>
                  <a:schemeClr val="bg1"/>
                </a:solidFill>
                <a:latin typeface="Avenir Book" panose="02000503020000020003" pitchFamily="2" charset="0"/>
              </a:rPr>
              <a:t>Non-</a:t>
            </a:r>
            <a:r>
              <a:rPr lang="pt-PT" dirty="0" err="1">
                <a:solidFill>
                  <a:schemeClr val="bg1"/>
                </a:solidFill>
                <a:latin typeface="Avenir Book" panose="02000503020000020003" pitchFamily="2" charset="0"/>
              </a:rPr>
              <a:t>academic</a:t>
            </a:r>
            <a:br>
              <a:rPr lang="pt-PT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r>
              <a:rPr lang="pt-PT" dirty="0" err="1">
                <a:solidFill>
                  <a:schemeClr val="bg1"/>
                </a:solidFill>
                <a:latin typeface="Avenir Book" panose="02000503020000020003" pitchFamily="2" charset="0"/>
              </a:rPr>
              <a:t>postdocs</a:t>
            </a:r>
            <a:r>
              <a:rPr lang="pt-PT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</a:p>
          <a:p>
            <a:pPr algn="ctr"/>
            <a:r>
              <a:rPr lang="pt-PT" dirty="0">
                <a:solidFill>
                  <a:schemeClr val="bg1"/>
                </a:solidFill>
                <a:latin typeface="Avenir Book" panose="02000503020000020003" pitchFamily="2" charset="0"/>
              </a:rPr>
              <a:t>@ </a:t>
            </a:r>
            <a:r>
              <a:rPr lang="pt-PT" dirty="0" err="1">
                <a:solidFill>
                  <a:schemeClr val="bg1"/>
                </a:solidFill>
                <a:latin typeface="Avenir Book" panose="02000503020000020003" pitchFamily="2" charset="0"/>
              </a:rPr>
              <a:t>companies</a:t>
            </a:r>
            <a:endParaRPr lang="pt-PT" sz="16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D14C8A4A-542D-F4AF-EA58-716E40740219}"/>
              </a:ext>
            </a:extLst>
          </p:cNvPr>
          <p:cNvCxnSpPr>
            <a:cxnSpLocks/>
            <a:endCxn id="72" idx="2"/>
          </p:cNvCxnSpPr>
          <p:nvPr/>
        </p:nvCxnSpPr>
        <p:spPr>
          <a:xfrm flipH="1" flipV="1">
            <a:off x="5681874" y="4579956"/>
            <a:ext cx="25265" cy="205415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3C64EC1E-6EB0-0A2B-8E0B-CAF04FEEA03F}"/>
              </a:ext>
            </a:extLst>
          </p:cNvPr>
          <p:cNvSpPr>
            <a:spLocks noChangeArrowheads="1"/>
          </p:cNvSpPr>
          <p:nvPr/>
        </p:nvSpPr>
        <p:spPr bwMode="auto">
          <a:xfrm rot="1157328">
            <a:off x="6486665" y="3511378"/>
            <a:ext cx="524503" cy="27699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PT" sz="1200" dirty="0">
                <a:latin typeface="Avenir Book" panose="02000503020000020003" pitchFamily="2" charset="0"/>
              </a:rPr>
              <a:t>2025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60FF9E1-73F3-36E2-57B8-47955825DABA}"/>
              </a:ext>
            </a:extLst>
          </p:cNvPr>
          <p:cNvSpPr/>
          <p:nvPr/>
        </p:nvSpPr>
        <p:spPr>
          <a:xfrm>
            <a:off x="7257870" y="2054628"/>
            <a:ext cx="357391" cy="35808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8392D9C-AA97-021B-2DF8-551D0D29D93C}"/>
              </a:ext>
            </a:extLst>
          </p:cNvPr>
          <p:cNvSpPr/>
          <p:nvPr/>
        </p:nvSpPr>
        <p:spPr>
          <a:xfrm>
            <a:off x="7257870" y="2497169"/>
            <a:ext cx="357391" cy="358081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0030B0-1308-E4DE-9C89-425EEB741B99}"/>
              </a:ext>
            </a:extLst>
          </p:cNvPr>
          <p:cNvSpPr>
            <a:spLocks noChangeArrowheads="1"/>
          </p:cNvSpPr>
          <p:nvPr/>
        </p:nvSpPr>
        <p:spPr bwMode="auto">
          <a:xfrm rot="1157328">
            <a:off x="3340390" y="3691527"/>
            <a:ext cx="524503" cy="27699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PT" sz="1200" dirty="0">
                <a:latin typeface="Avenir Book" panose="02000503020000020003" pitchFamily="2" charset="0"/>
              </a:rPr>
              <a:t>2024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3899303-7219-07AB-CE4B-034641A69CB0}"/>
              </a:ext>
            </a:extLst>
          </p:cNvPr>
          <p:cNvSpPr txBox="1">
            <a:spLocks/>
          </p:cNvSpPr>
          <p:nvPr/>
        </p:nvSpPr>
        <p:spPr>
          <a:xfrm>
            <a:off x="766724" y="-351167"/>
            <a:ext cx="9200236" cy="1079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PT" sz="2400" dirty="0">
                <a:latin typeface="Arial"/>
                <a:cs typeface="Arial"/>
              </a:rPr>
              <a:t>Research </a:t>
            </a:r>
            <a:r>
              <a:rPr lang="pt-PT" sz="2400" dirty="0" err="1">
                <a:latin typeface="Arial"/>
                <a:cs typeface="Arial"/>
              </a:rPr>
              <a:t>careers</a:t>
            </a:r>
            <a:r>
              <a:rPr lang="pt-PT" sz="2400" dirty="0">
                <a:latin typeface="Arial"/>
                <a:cs typeface="Arial"/>
              </a:rPr>
              <a:t> &amp; intersectorial </a:t>
            </a:r>
            <a:r>
              <a:rPr lang="pt-PT" sz="2400" dirty="0" err="1">
                <a:latin typeface="Arial"/>
                <a:cs typeface="Arial"/>
              </a:rPr>
              <a:t>mobility</a:t>
            </a:r>
            <a:r>
              <a:rPr lang="pt-PT" sz="2400" dirty="0">
                <a:latin typeface="Arial"/>
                <a:cs typeface="Arial"/>
              </a:rPr>
              <a:t> in Portugal</a:t>
            </a:r>
          </a:p>
        </p:txBody>
      </p:sp>
      <p:sp>
        <p:nvSpPr>
          <p:cNvPr id="19" name="Rectangle 28">
            <a:extLst>
              <a:ext uri="{FF2B5EF4-FFF2-40B4-BE49-F238E27FC236}">
                <a16:creationId xmlns:a16="http://schemas.microsoft.com/office/drawing/2014/main" id="{7108B105-17FB-F12A-1C4C-1903544B9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547" y="5758044"/>
            <a:ext cx="45102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Synergies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Non-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Entities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5DE0A67-BA57-7192-3A47-C8A8D9F7803B}"/>
              </a:ext>
            </a:extLst>
          </p:cNvPr>
          <p:cNvSpPr/>
          <p:nvPr/>
        </p:nvSpPr>
        <p:spPr>
          <a:xfrm>
            <a:off x="9241536" y="6298120"/>
            <a:ext cx="1450848" cy="468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28">
            <a:extLst>
              <a:ext uri="{FF2B5EF4-FFF2-40B4-BE49-F238E27FC236}">
                <a16:creationId xmlns:a16="http://schemas.microsoft.com/office/drawing/2014/main" id="{2443325E-8946-EDB0-0628-AA69848480A6}"/>
              </a:ext>
            </a:extLst>
          </p:cNvPr>
          <p:cNvSpPr>
            <a:spLocks noChangeArrowheads="1"/>
          </p:cNvSpPr>
          <p:nvPr/>
        </p:nvSpPr>
        <p:spPr bwMode="auto">
          <a:xfrm rot="18747430">
            <a:off x="458699" y="4596675"/>
            <a:ext cx="11785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PT" sz="1400" b="1" dirty="0" err="1">
                <a:latin typeface="Avenir Book" panose="02000503020000020003" pitchFamily="2" charset="0"/>
              </a:rPr>
              <a:t>Early-career</a:t>
            </a:r>
            <a:endParaRPr lang="pt-PT" sz="1400" b="1" dirty="0">
              <a:latin typeface="Avenir Book" panose="02000503020000020003" pitchFamily="2" charset="0"/>
            </a:endParaRPr>
          </a:p>
          <a:p>
            <a:r>
              <a:rPr lang="pt-PT" sz="1400" b="1" dirty="0" err="1">
                <a:latin typeface="Avenir Book" panose="02000503020000020003" pitchFamily="2" charset="0"/>
              </a:rPr>
              <a:t>researchers</a:t>
            </a:r>
            <a:r>
              <a:rPr lang="pt-PT" sz="1400" b="1" dirty="0">
                <a:latin typeface="Avenir Book" panose="02000503020000020003" pitchFamily="2" charset="0"/>
              </a:rPr>
              <a:t> </a:t>
            </a:r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C308A3E-761A-8CCD-85B0-9F355A93B163}"/>
              </a:ext>
            </a:extLst>
          </p:cNvPr>
          <p:cNvSpPr>
            <a:spLocks noChangeArrowheads="1"/>
          </p:cNvSpPr>
          <p:nvPr/>
        </p:nvSpPr>
        <p:spPr bwMode="auto">
          <a:xfrm rot="18747430">
            <a:off x="467541" y="1818570"/>
            <a:ext cx="11785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PT" sz="1400" b="1" dirty="0">
                <a:latin typeface="Avenir Book" panose="02000503020000020003" pitchFamily="2" charset="0"/>
              </a:rPr>
              <a:t>Late-</a:t>
            </a:r>
            <a:r>
              <a:rPr lang="pt-PT" sz="1400" b="1" dirty="0" err="1">
                <a:latin typeface="Avenir Book" panose="02000503020000020003" pitchFamily="2" charset="0"/>
              </a:rPr>
              <a:t>career</a:t>
            </a:r>
            <a:endParaRPr lang="pt-PT" sz="1400" b="1" dirty="0">
              <a:latin typeface="Avenir Book" panose="02000503020000020003" pitchFamily="2" charset="0"/>
            </a:endParaRPr>
          </a:p>
          <a:p>
            <a:r>
              <a:rPr lang="pt-PT" sz="1400" b="1" dirty="0" err="1">
                <a:latin typeface="Avenir Book" panose="02000503020000020003" pitchFamily="2" charset="0"/>
              </a:rPr>
              <a:t>researchers</a:t>
            </a:r>
            <a:r>
              <a:rPr lang="pt-PT" sz="1400" b="1" dirty="0">
                <a:latin typeface="Avenir Book" panose="02000503020000020003" pitchFamily="2" charset="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77473C-CD72-E92A-4624-EC540383F99E}"/>
              </a:ext>
            </a:extLst>
          </p:cNvPr>
          <p:cNvSpPr txBox="1"/>
          <p:nvPr/>
        </p:nvSpPr>
        <p:spPr>
          <a:xfrm>
            <a:off x="7615260" y="2100959"/>
            <a:ext cx="37731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200" dirty="0" err="1">
                <a:latin typeface="Avenir Book" panose="02000503020000020003" pitchFamily="2" charset="0"/>
              </a:rPr>
              <a:t>Permanent</a:t>
            </a:r>
            <a:r>
              <a:rPr lang="pt-PT" sz="1200" dirty="0">
                <a:latin typeface="Avenir Book" panose="02000503020000020003" pitchFamily="2" charset="0"/>
              </a:rPr>
              <a:t> </a:t>
            </a:r>
            <a:r>
              <a:rPr lang="pt-PT" sz="1200" dirty="0" err="1">
                <a:latin typeface="Avenir Book" panose="02000503020000020003" pitchFamily="2" charset="0"/>
              </a:rPr>
              <a:t>position</a:t>
            </a:r>
            <a:r>
              <a:rPr lang="pt-PT" sz="1200" dirty="0">
                <a:latin typeface="Avenir Book" panose="02000503020000020003" pitchFamily="2" charset="0"/>
              </a:rPr>
              <a:t> </a:t>
            </a:r>
            <a:r>
              <a:rPr lang="pt-PT" sz="1200" dirty="0" err="1">
                <a:latin typeface="Avenir Book" panose="02000503020000020003" pitchFamily="2" charset="0"/>
              </a:rPr>
              <a:t>or</a:t>
            </a:r>
            <a:r>
              <a:rPr lang="pt-PT" sz="1200" dirty="0">
                <a:latin typeface="Avenir Book" panose="02000503020000020003" pitchFamily="2" charset="0"/>
              </a:rPr>
              <a:t> Portuguese Labor </a:t>
            </a:r>
            <a:r>
              <a:rPr lang="pt-PT" sz="1200" dirty="0" err="1">
                <a:latin typeface="Avenir Book" panose="02000503020000020003" pitchFamily="2" charset="0"/>
              </a:rPr>
              <a:t>Code</a:t>
            </a:r>
            <a:endParaRPr lang="en-US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E67C9F-B0D2-7E64-C5E2-8BC0D20B21F6}"/>
              </a:ext>
            </a:extLst>
          </p:cNvPr>
          <p:cNvSpPr txBox="1"/>
          <p:nvPr/>
        </p:nvSpPr>
        <p:spPr>
          <a:xfrm>
            <a:off x="7625535" y="2544454"/>
            <a:ext cx="29099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200" dirty="0" err="1">
                <a:latin typeface="Avenir Book" panose="02000503020000020003" pitchFamily="2" charset="0"/>
              </a:rPr>
              <a:t>Fixed-term</a:t>
            </a:r>
            <a:r>
              <a:rPr lang="pt-PT" sz="1200" dirty="0">
                <a:latin typeface="Avenir Book" panose="02000503020000020003" pitchFamily="2" charset="0"/>
              </a:rPr>
              <a:t> </a:t>
            </a:r>
            <a:r>
              <a:rPr lang="pt-PT" sz="1200" dirty="0" err="1">
                <a:latin typeface="Avenir Book" panose="02000503020000020003" pitchFamily="2" charset="0"/>
              </a:rPr>
              <a:t>contract</a:t>
            </a:r>
            <a:r>
              <a:rPr lang="pt-PT" sz="1200" dirty="0">
                <a:latin typeface="Avenir Book" panose="02000503020000020003" pitchFamily="2" charset="0"/>
              </a:rPr>
              <a:t>/</a:t>
            </a:r>
            <a:r>
              <a:rPr lang="pt-PT" sz="1200" dirty="0" err="1">
                <a:latin typeface="Avenir Book" panose="02000503020000020003" pitchFamily="2" charset="0"/>
              </a:rPr>
              <a:t>grant</a:t>
            </a:r>
            <a:r>
              <a:rPr lang="pt-PT" sz="1200" dirty="0">
                <a:latin typeface="Avenir Book" panose="02000503020000020003" pitchFamily="2" charset="0"/>
              </a:rPr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4741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/>
      <p:bldP spid="10" grpId="0" animBg="1"/>
      <p:bldP spid="11" grpId="0"/>
      <p:bldP spid="12" grpId="0"/>
      <p:bldP spid="13" grpId="0"/>
      <p:bldP spid="14" grpId="0" animBg="1"/>
      <p:bldP spid="15" grpId="0"/>
      <p:bldP spid="16" grpId="0" animBg="1"/>
      <p:bldP spid="41" grpId="0"/>
      <p:bldP spid="42" grpId="0"/>
      <p:bldP spid="43" grpId="0"/>
      <p:bldP spid="44" grpId="0"/>
      <p:bldP spid="63" grpId="0" animBg="1"/>
      <p:bldP spid="71" grpId="0" animBg="1"/>
      <p:bldP spid="72" grpId="0"/>
      <p:bldP spid="76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8E160-601F-F337-89B6-0B3D2F5F2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65" y="-66074"/>
            <a:ext cx="10616667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/>
                <a:cs typeface="Arial"/>
              </a:rPr>
              <a:t>FCT strategy in AI and HPC </a:t>
            </a:r>
            <a:endParaRPr lang="en-US" sz="36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B7C4F03-A07D-1CE6-8307-8B19228E2A26}"/>
              </a:ext>
            </a:extLst>
          </p:cNvPr>
          <p:cNvGrpSpPr/>
          <p:nvPr/>
        </p:nvGrpSpPr>
        <p:grpSpPr>
          <a:xfrm>
            <a:off x="4518636" y="1959531"/>
            <a:ext cx="1394377" cy="2223419"/>
            <a:chOff x="2044999" y="1488520"/>
            <a:chExt cx="1384608" cy="214526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1B0F6D7D-39CA-D087-E57B-B92ECFD75638}"/>
                </a:ext>
              </a:extLst>
            </p:cNvPr>
            <p:cNvSpPr/>
            <p:nvPr/>
          </p:nvSpPr>
          <p:spPr>
            <a:xfrm>
              <a:off x="2044999" y="1488520"/>
              <a:ext cx="1384608" cy="2145264"/>
            </a:xfrm>
            <a:custGeom>
              <a:avLst/>
              <a:gdLst/>
              <a:ahLst/>
              <a:cxnLst/>
              <a:rect l="0" t="0" r="0" b="0"/>
              <a:pathLst>
                <a:path w="1384608" h="2145264">
                  <a:moveTo>
                    <a:pt x="674305" y="194832"/>
                  </a:moveTo>
                  <a:cubicBezTo>
                    <a:pt x="889356" y="66652"/>
                    <a:pt x="1133815" y="0"/>
                    <a:pt x="1384608" y="2142"/>
                  </a:cubicBezTo>
                  <a:lnTo>
                    <a:pt x="1384608" y="354567"/>
                  </a:lnTo>
                  <a:cubicBezTo>
                    <a:pt x="1199070" y="352982"/>
                    <a:pt x="1016819" y="405887"/>
                    <a:pt x="857718" y="500717"/>
                  </a:cubicBezTo>
                  <a:cubicBezTo>
                    <a:pt x="698620" y="595547"/>
                    <a:pt x="568778" y="732258"/>
                    <a:pt x="482343" y="895951"/>
                  </a:cubicBezTo>
                  <a:cubicBezTo>
                    <a:pt x="395907" y="1059642"/>
                    <a:pt x="356194" y="1244037"/>
                    <a:pt x="367533" y="1429041"/>
                  </a:cubicBezTo>
                  <a:cubicBezTo>
                    <a:pt x="378872" y="1614045"/>
                    <a:pt x="439980" y="1792677"/>
                    <a:pt x="545798" y="1945239"/>
                  </a:cubicBezTo>
                  <a:lnTo>
                    <a:pt x="255286" y="2145264"/>
                  </a:lnTo>
                  <a:cubicBezTo>
                    <a:pt x="112252" y="1939048"/>
                    <a:pt x="27050" y="1699713"/>
                    <a:pt x="11723" y="1449644"/>
                  </a:cubicBezTo>
                  <a:cubicBezTo>
                    <a:pt x="0" y="1258362"/>
                    <a:pt x="28653" y="1067558"/>
                    <a:pt x="95064" y="889393"/>
                  </a:cubicBezTo>
                  <a:lnTo>
                    <a:pt x="2873" y="784533"/>
                  </a:lnTo>
                  <a:lnTo>
                    <a:pt x="144473" y="773510"/>
                  </a:lnTo>
                  <a:cubicBezTo>
                    <a:pt x="151673" y="758578"/>
                    <a:pt x="159153" y="743762"/>
                    <a:pt x="166911" y="729069"/>
                  </a:cubicBezTo>
                  <a:cubicBezTo>
                    <a:pt x="283745" y="507805"/>
                    <a:pt x="459252" y="323013"/>
                    <a:pt x="674305" y="194832"/>
                  </a:cubicBezTo>
                  <a:close/>
                  <a:moveTo>
                    <a:pt x="1186926" y="1484819"/>
                  </a:moveTo>
                  <a:cubicBezTo>
                    <a:pt x="1166504" y="1450072"/>
                    <a:pt x="1155627" y="1410543"/>
                    <a:pt x="1155408" y="1370243"/>
                  </a:cubicBezTo>
                  <a:cubicBezTo>
                    <a:pt x="1155179" y="1329943"/>
                    <a:pt x="1165619" y="1290300"/>
                    <a:pt x="1185650" y="1255324"/>
                  </a:cubicBezTo>
                  <a:cubicBezTo>
                    <a:pt x="1205690" y="1220358"/>
                    <a:pt x="1234618" y="1191306"/>
                    <a:pt x="1269498" y="1171123"/>
                  </a:cubicBezTo>
                  <a:cubicBezTo>
                    <a:pt x="1304379" y="1150930"/>
                    <a:pt x="1343984" y="1140329"/>
                    <a:pt x="1384284" y="1140376"/>
                  </a:cubicBezTo>
                  <a:lnTo>
                    <a:pt x="1383998" y="1368976"/>
                  </a:lnTo>
                  <a:close/>
                </a:path>
              </a:pathLst>
            </a:custGeom>
            <a:solidFill>
              <a:srgbClr val="3CC583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" name="Rounded Rectangle 2">
              <a:extLst>
                <a:ext uri="{FF2B5EF4-FFF2-40B4-BE49-F238E27FC236}">
                  <a16:creationId xmlns:a16="http://schemas.microsoft.com/office/drawing/2014/main" id="{8528529A-6CED-F0A5-3C66-08281C3BAA1A}"/>
                </a:ext>
              </a:extLst>
            </p:cNvPr>
            <p:cNvSpPr/>
            <p:nvPr/>
          </p:nvSpPr>
          <p:spPr>
            <a:xfrm>
              <a:off x="2044999" y="1488520"/>
              <a:ext cx="1384605" cy="2145266"/>
            </a:xfrm>
            <a:custGeom>
              <a:avLst/>
              <a:gdLst/>
              <a:ahLst/>
              <a:cxnLst/>
              <a:rect l="0" t="0" r="0" b="0"/>
              <a:pathLst>
                <a:path w="1384605" h="2145266">
                  <a:moveTo>
                    <a:pt x="674305" y="194832"/>
                  </a:moveTo>
                  <a:cubicBezTo>
                    <a:pt x="889356" y="66652"/>
                    <a:pt x="1133813" y="0"/>
                    <a:pt x="1384605" y="2142"/>
                  </a:cubicBezTo>
                  <a:lnTo>
                    <a:pt x="1384605" y="354567"/>
                  </a:lnTo>
                  <a:cubicBezTo>
                    <a:pt x="1199067" y="352982"/>
                    <a:pt x="1016817" y="405887"/>
                    <a:pt x="857718" y="500717"/>
                  </a:cubicBezTo>
                  <a:cubicBezTo>
                    <a:pt x="698620" y="595547"/>
                    <a:pt x="568778" y="732258"/>
                    <a:pt x="482343" y="895951"/>
                  </a:cubicBezTo>
                  <a:cubicBezTo>
                    <a:pt x="395907" y="1059645"/>
                    <a:pt x="356194" y="1244041"/>
                    <a:pt x="367533" y="1429042"/>
                  </a:cubicBezTo>
                  <a:cubicBezTo>
                    <a:pt x="378872" y="1614043"/>
                    <a:pt x="439980" y="1792680"/>
                    <a:pt x="545798" y="1945241"/>
                  </a:cubicBezTo>
                  <a:lnTo>
                    <a:pt x="255286" y="2145266"/>
                  </a:lnTo>
                  <a:cubicBezTo>
                    <a:pt x="112252" y="1939049"/>
                    <a:pt x="27050" y="1699709"/>
                    <a:pt x="11723" y="1449644"/>
                  </a:cubicBezTo>
                  <a:cubicBezTo>
                    <a:pt x="0" y="1258362"/>
                    <a:pt x="28653" y="1067559"/>
                    <a:pt x="95064" y="889393"/>
                  </a:cubicBezTo>
                  <a:lnTo>
                    <a:pt x="2873" y="784533"/>
                  </a:lnTo>
                  <a:lnTo>
                    <a:pt x="144473" y="773510"/>
                  </a:lnTo>
                  <a:cubicBezTo>
                    <a:pt x="151673" y="758578"/>
                    <a:pt x="159153" y="743762"/>
                    <a:pt x="166911" y="729069"/>
                  </a:cubicBezTo>
                  <a:cubicBezTo>
                    <a:pt x="283745" y="507805"/>
                    <a:pt x="459252" y="323013"/>
                    <a:pt x="674305" y="194832"/>
                  </a:cubicBezTo>
                  <a:close/>
                  <a:moveTo>
                    <a:pt x="1186925" y="1484820"/>
                  </a:moveTo>
                  <a:cubicBezTo>
                    <a:pt x="1166501" y="1450075"/>
                    <a:pt x="1155627" y="1410547"/>
                    <a:pt x="1155404" y="1370245"/>
                  </a:cubicBezTo>
                  <a:cubicBezTo>
                    <a:pt x="1155180" y="1329943"/>
                    <a:pt x="1165616" y="1290298"/>
                    <a:pt x="1185653" y="1255328"/>
                  </a:cubicBezTo>
                  <a:cubicBezTo>
                    <a:pt x="1205690" y="1220359"/>
                    <a:pt x="1234616" y="1191308"/>
                    <a:pt x="1269499" y="1171121"/>
                  </a:cubicBezTo>
                  <a:cubicBezTo>
                    <a:pt x="1304382" y="1150935"/>
                    <a:pt x="1343982" y="1140329"/>
                    <a:pt x="1384285" y="1140378"/>
                  </a:cubicBezTo>
                  <a:lnTo>
                    <a:pt x="1384000" y="1368978"/>
                  </a:lnTo>
                  <a:close/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26903A-E07C-DB3B-4100-2BB2FD97BB3A}"/>
              </a:ext>
            </a:extLst>
          </p:cNvPr>
          <p:cNvGrpSpPr/>
          <p:nvPr/>
        </p:nvGrpSpPr>
        <p:grpSpPr>
          <a:xfrm>
            <a:off x="4764153" y="3328516"/>
            <a:ext cx="2272200" cy="1544515"/>
            <a:chOff x="2300285" y="2857505"/>
            <a:chExt cx="2252662" cy="1485900"/>
          </a:xfrm>
        </p:grpSpPr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9F259674-8988-EEF8-0962-FB70A02FB258}"/>
                </a:ext>
              </a:extLst>
            </p:cNvPr>
            <p:cNvSpPr/>
            <p:nvPr/>
          </p:nvSpPr>
          <p:spPr>
            <a:xfrm>
              <a:off x="2300285" y="2857505"/>
              <a:ext cx="2252662" cy="1485900"/>
            </a:xfrm>
            <a:custGeom>
              <a:avLst/>
              <a:gdLst/>
              <a:ahLst/>
              <a:cxnLst/>
              <a:rect l="0" t="0" r="0" b="0"/>
              <a:pathLst>
                <a:path w="2252662" h="1485900">
                  <a:moveTo>
                    <a:pt x="1193244" y="1366056"/>
                  </a:moveTo>
                  <a:lnTo>
                    <a:pt x="1128712" y="1485900"/>
                  </a:lnTo>
                  <a:lnTo>
                    <a:pt x="1064285" y="1366256"/>
                  </a:lnTo>
                  <a:cubicBezTo>
                    <a:pt x="861130" y="1357017"/>
                    <a:pt x="662309" y="1302686"/>
                    <a:pt x="482349" y="1206931"/>
                  </a:cubicBezTo>
                  <a:cubicBezTo>
                    <a:pt x="285386" y="1102128"/>
                    <a:pt x="125277" y="960910"/>
                    <a:pt x="0" y="776287"/>
                  </a:cubicBezTo>
                  <a:lnTo>
                    <a:pt x="290512" y="576262"/>
                  </a:lnTo>
                  <a:cubicBezTo>
                    <a:pt x="383194" y="712846"/>
                    <a:pt x="504272" y="814345"/>
                    <a:pt x="649988" y="891880"/>
                  </a:cubicBezTo>
                  <a:cubicBezTo>
                    <a:pt x="795705" y="969416"/>
                    <a:pt x="958138" y="1010231"/>
                    <a:pt x="1123197" y="1010793"/>
                  </a:cubicBezTo>
                  <a:cubicBezTo>
                    <a:pt x="1288256" y="1011354"/>
                    <a:pt x="1450962" y="971645"/>
                    <a:pt x="1597199" y="895103"/>
                  </a:cubicBezTo>
                  <a:cubicBezTo>
                    <a:pt x="1743436" y="818561"/>
                    <a:pt x="1868538" y="707449"/>
                    <a:pt x="1962150" y="571500"/>
                  </a:cubicBezTo>
                  <a:lnTo>
                    <a:pt x="2252662" y="776287"/>
                  </a:lnTo>
                  <a:cubicBezTo>
                    <a:pt x="2126132" y="960053"/>
                    <a:pt x="1960368" y="1107824"/>
                    <a:pt x="1762696" y="1211284"/>
                  </a:cubicBezTo>
                  <a:cubicBezTo>
                    <a:pt x="1586102" y="1303715"/>
                    <a:pt x="1391754" y="1356407"/>
                    <a:pt x="1193244" y="1366056"/>
                  </a:cubicBezTo>
                  <a:close/>
                  <a:moveTo>
                    <a:pt x="1323975" y="114300"/>
                  </a:moveTo>
                  <a:cubicBezTo>
                    <a:pt x="1303086" y="150345"/>
                    <a:pt x="1283893" y="166308"/>
                    <a:pt x="1247822" y="187145"/>
                  </a:cubicBezTo>
                  <a:cubicBezTo>
                    <a:pt x="1211751" y="207983"/>
                    <a:pt x="1170841" y="218992"/>
                    <a:pt x="1129179" y="219075"/>
                  </a:cubicBezTo>
                  <a:cubicBezTo>
                    <a:pt x="1087526" y="219156"/>
                    <a:pt x="1046568" y="208308"/>
                    <a:pt x="1010421" y="187612"/>
                  </a:cubicBezTo>
                  <a:cubicBezTo>
                    <a:pt x="974264" y="166918"/>
                    <a:pt x="954471" y="150263"/>
                    <a:pt x="933449" y="114300"/>
                  </a:cubicBezTo>
                  <a:lnTo>
                    <a:pt x="1128712" y="0"/>
                  </a:lnTo>
                  <a:close/>
                </a:path>
              </a:pathLst>
            </a:custGeom>
            <a:solidFill>
              <a:srgbClr val="DE8431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id="{702C3A28-8EB9-B9CA-4648-8346C8657F03}"/>
                </a:ext>
              </a:extLst>
            </p:cNvPr>
            <p:cNvSpPr/>
            <p:nvPr/>
          </p:nvSpPr>
          <p:spPr>
            <a:xfrm>
              <a:off x="2300285" y="2857505"/>
              <a:ext cx="2252662" cy="1485899"/>
            </a:xfrm>
            <a:custGeom>
              <a:avLst/>
              <a:gdLst/>
              <a:ahLst/>
              <a:cxnLst/>
              <a:rect l="0" t="0" r="0" b="0"/>
              <a:pathLst>
                <a:path w="2252662" h="1485899">
                  <a:moveTo>
                    <a:pt x="1193240" y="1366060"/>
                  </a:moveTo>
                  <a:lnTo>
                    <a:pt x="1128710" y="1485899"/>
                  </a:lnTo>
                  <a:lnTo>
                    <a:pt x="1064289" y="1366259"/>
                  </a:lnTo>
                  <a:cubicBezTo>
                    <a:pt x="861130" y="1357013"/>
                    <a:pt x="662309" y="1302687"/>
                    <a:pt x="482349" y="1206930"/>
                  </a:cubicBezTo>
                  <a:cubicBezTo>
                    <a:pt x="285386" y="1102126"/>
                    <a:pt x="125277" y="960906"/>
                    <a:pt x="0" y="776287"/>
                  </a:cubicBezTo>
                  <a:lnTo>
                    <a:pt x="290512" y="576262"/>
                  </a:lnTo>
                  <a:cubicBezTo>
                    <a:pt x="383194" y="712846"/>
                    <a:pt x="504272" y="814345"/>
                    <a:pt x="649988" y="891880"/>
                  </a:cubicBezTo>
                  <a:cubicBezTo>
                    <a:pt x="795705" y="969417"/>
                    <a:pt x="958135" y="1010235"/>
                    <a:pt x="1123195" y="1010797"/>
                  </a:cubicBezTo>
                  <a:cubicBezTo>
                    <a:pt x="1288255" y="1011358"/>
                    <a:pt x="1450960" y="971646"/>
                    <a:pt x="1597201" y="895103"/>
                  </a:cubicBezTo>
                  <a:cubicBezTo>
                    <a:pt x="1743441" y="818561"/>
                    <a:pt x="1868540" y="707449"/>
                    <a:pt x="1962150" y="571499"/>
                  </a:cubicBezTo>
                  <a:lnTo>
                    <a:pt x="2252662" y="776287"/>
                  </a:lnTo>
                  <a:cubicBezTo>
                    <a:pt x="2126131" y="960050"/>
                    <a:pt x="1960365" y="1107824"/>
                    <a:pt x="1762692" y="1211286"/>
                  </a:cubicBezTo>
                  <a:cubicBezTo>
                    <a:pt x="1586102" y="1303714"/>
                    <a:pt x="1391752" y="1356411"/>
                    <a:pt x="1193240" y="1366060"/>
                  </a:cubicBezTo>
                  <a:close/>
                  <a:moveTo>
                    <a:pt x="1323975" y="114300"/>
                  </a:moveTo>
                  <a:cubicBezTo>
                    <a:pt x="1303090" y="150345"/>
                    <a:pt x="1283893" y="166308"/>
                    <a:pt x="1247820" y="187145"/>
                  </a:cubicBezTo>
                  <a:cubicBezTo>
                    <a:pt x="1211748" y="207983"/>
                    <a:pt x="1170839" y="218992"/>
                    <a:pt x="1129181" y="219075"/>
                  </a:cubicBezTo>
                  <a:cubicBezTo>
                    <a:pt x="1087522" y="219156"/>
                    <a:pt x="1046571" y="208308"/>
                    <a:pt x="1010416" y="187612"/>
                  </a:cubicBezTo>
                  <a:cubicBezTo>
                    <a:pt x="974262" y="166918"/>
                    <a:pt x="954476" y="150263"/>
                    <a:pt x="933450" y="114300"/>
                  </a:cubicBezTo>
                  <a:lnTo>
                    <a:pt x="1128712" y="0"/>
                  </a:lnTo>
                  <a:close/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45ADEA-3344-6EE0-04FE-10B6F6979CCE}"/>
              </a:ext>
            </a:extLst>
          </p:cNvPr>
          <p:cNvGrpSpPr/>
          <p:nvPr/>
        </p:nvGrpSpPr>
        <p:grpSpPr>
          <a:xfrm>
            <a:off x="5902635" y="1961677"/>
            <a:ext cx="1383007" cy="2221280"/>
            <a:chOff x="3428998" y="1490665"/>
            <a:chExt cx="1373238" cy="2143127"/>
          </a:xfrm>
        </p:grpSpPr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A0850524-CF68-F406-C77B-B352B4EDDB25}"/>
                </a:ext>
              </a:extLst>
            </p:cNvPr>
            <p:cNvSpPr/>
            <p:nvPr/>
          </p:nvSpPr>
          <p:spPr>
            <a:xfrm>
              <a:off x="3428998" y="1490665"/>
              <a:ext cx="1373238" cy="2143127"/>
            </a:xfrm>
            <a:custGeom>
              <a:avLst/>
              <a:gdLst/>
              <a:ahLst/>
              <a:cxnLst/>
              <a:rect l="0" t="0" r="0" b="0"/>
              <a:pathLst>
                <a:path w="1373238" h="2143127">
                  <a:moveTo>
                    <a:pt x="1361703" y="1452393"/>
                  </a:moveTo>
                  <a:cubicBezTo>
                    <a:pt x="1346825" y="1701958"/>
                    <a:pt x="1265729" y="1937216"/>
                    <a:pt x="1123950" y="2143127"/>
                  </a:cubicBezTo>
                  <a:lnTo>
                    <a:pt x="833437" y="1938340"/>
                  </a:lnTo>
                  <a:cubicBezTo>
                    <a:pt x="938330" y="1786007"/>
                    <a:pt x="994457" y="1615785"/>
                    <a:pt x="1005459" y="1431153"/>
                  </a:cubicBezTo>
                  <a:cubicBezTo>
                    <a:pt x="1016469" y="1246530"/>
                    <a:pt x="976807" y="1062402"/>
                    <a:pt x="890758" y="898677"/>
                  </a:cubicBezTo>
                  <a:cubicBezTo>
                    <a:pt x="804710" y="734953"/>
                    <a:pt x="675549" y="597864"/>
                    <a:pt x="517237" y="502224"/>
                  </a:cubicBezTo>
                  <a:cubicBezTo>
                    <a:pt x="358924" y="406586"/>
                    <a:pt x="184958" y="352425"/>
                    <a:pt x="0" y="352427"/>
                  </a:cubicBezTo>
                  <a:lnTo>
                    <a:pt x="0" y="2"/>
                  </a:lnTo>
                  <a:cubicBezTo>
                    <a:pt x="250006" y="0"/>
                    <a:pt x="487781" y="67489"/>
                    <a:pt x="701771" y="196764"/>
                  </a:cubicBezTo>
                  <a:cubicBezTo>
                    <a:pt x="915761" y="326039"/>
                    <a:pt x="1090345" y="511342"/>
                    <a:pt x="1206655" y="732645"/>
                  </a:cubicBezTo>
                  <a:cubicBezTo>
                    <a:pt x="1213132" y="744956"/>
                    <a:pt x="1219409" y="757352"/>
                    <a:pt x="1225486" y="769829"/>
                  </a:cubicBezTo>
                  <a:lnTo>
                    <a:pt x="1367837" y="780910"/>
                  </a:lnTo>
                  <a:lnTo>
                    <a:pt x="1275568" y="885867"/>
                  </a:lnTo>
                  <a:cubicBezTo>
                    <a:pt x="1343625" y="1065955"/>
                    <a:pt x="1373238" y="1258969"/>
                    <a:pt x="1361703" y="1452393"/>
                  </a:cubicBezTo>
                  <a:close/>
                  <a:moveTo>
                    <a:pt x="0" y="1138240"/>
                  </a:moveTo>
                  <a:cubicBezTo>
                    <a:pt x="41804" y="1138240"/>
                    <a:pt x="73346" y="1148803"/>
                    <a:pt x="109547" y="1168872"/>
                  </a:cubicBezTo>
                  <a:cubicBezTo>
                    <a:pt x="145750" y="1188941"/>
                    <a:pt x="175811" y="1217802"/>
                    <a:pt x="196709" y="1252559"/>
                  </a:cubicBezTo>
                  <a:cubicBezTo>
                    <a:pt x="217608" y="1287316"/>
                    <a:pt x="228606" y="1326740"/>
                    <a:pt x="228600" y="1366878"/>
                  </a:cubicBezTo>
                  <a:cubicBezTo>
                    <a:pt x="228595" y="1407007"/>
                    <a:pt x="216171" y="1446393"/>
                    <a:pt x="195263" y="1481140"/>
                  </a:cubicBezTo>
                  <a:lnTo>
                    <a:pt x="0" y="1366878"/>
                  </a:lnTo>
                  <a:close/>
                </a:path>
              </a:pathLst>
            </a:custGeom>
            <a:solidFill>
              <a:srgbClr val="4E88E7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ounded Rectangle 8">
              <a:extLst>
                <a:ext uri="{FF2B5EF4-FFF2-40B4-BE49-F238E27FC236}">
                  <a16:creationId xmlns:a16="http://schemas.microsoft.com/office/drawing/2014/main" id="{04C3B4C0-C463-9801-28EC-40C39A16C1BF}"/>
                </a:ext>
              </a:extLst>
            </p:cNvPr>
            <p:cNvSpPr/>
            <p:nvPr/>
          </p:nvSpPr>
          <p:spPr>
            <a:xfrm>
              <a:off x="3428998" y="1490665"/>
              <a:ext cx="1373238" cy="2143127"/>
            </a:xfrm>
            <a:custGeom>
              <a:avLst/>
              <a:gdLst/>
              <a:ahLst/>
              <a:cxnLst/>
              <a:rect l="0" t="0" r="0" b="0"/>
              <a:pathLst>
                <a:path w="1373238" h="2143127">
                  <a:moveTo>
                    <a:pt x="1361705" y="1452396"/>
                  </a:moveTo>
                  <a:cubicBezTo>
                    <a:pt x="1346825" y="1701960"/>
                    <a:pt x="1265734" y="1937213"/>
                    <a:pt x="1123950" y="2143127"/>
                  </a:cubicBezTo>
                  <a:lnTo>
                    <a:pt x="833437" y="1938340"/>
                  </a:lnTo>
                  <a:cubicBezTo>
                    <a:pt x="938330" y="1786002"/>
                    <a:pt x="994455" y="1615786"/>
                    <a:pt x="1005463" y="1431156"/>
                  </a:cubicBezTo>
                  <a:cubicBezTo>
                    <a:pt x="1016471" y="1246526"/>
                    <a:pt x="976807" y="1062399"/>
                    <a:pt x="890758" y="898677"/>
                  </a:cubicBezTo>
                  <a:cubicBezTo>
                    <a:pt x="804710" y="734953"/>
                    <a:pt x="675549" y="597864"/>
                    <a:pt x="517237" y="502224"/>
                  </a:cubicBezTo>
                  <a:cubicBezTo>
                    <a:pt x="358924" y="406586"/>
                    <a:pt x="184958" y="352425"/>
                    <a:pt x="0" y="352427"/>
                  </a:cubicBezTo>
                  <a:lnTo>
                    <a:pt x="0" y="2"/>
                  </a:lnTo>
                  <a:cubicBezTo>
                    <a:pt x="250006" y="0"/>
                    <a:pt x="487781" y="67489"/>
                    <a:pt x="701771" y="196764"/>
                  </a:cubicBezTo>
                  <a:cubicBezTo>
                    <a:pt x="915761" y="326039"/>
                    <a:pt x="1090346" y="511342"/>
                    <a:pt x="1206659" y="732645"/>
                  </a:cubicBezTo>
                  <a:cubicBezTo>
                    <a:pt x="1213129" y="744956"/>
                    <a:pt x="1219405" y="757352"/>
                    <a:pt x="1225486" y="769829"/>
                  </a:cubicBezTo>
                  <a:lnTo>
                    <a:pt x="1367841" y="780910"/>
                  </a:lnTo>
                  <a:lnTo>
                    <a:pt x="1275566" y="885867"/>
                  </a:lnTo>
                  <a:cubicBezTo>
                    <a:pt x="1343625" y="1065952"/>
                    <a:pt x="1373238" y="1258970"/>
                    <a:pt x="1361705" y="1452396"/>
                  </a:cubicBezTo>
                  <a:close/>
                  <a:moveTo>
                    <a:pt x="0" y="1138240"/>
                  </a:moveTo>
                  <a:cubicBezTo>
                    <a:pt x="41804" y="1138240"/>
                    <a:pt x="73346" y="1148805"/>
                    <a:pt x="109547" y="1168872"/>
                  </a:cubicBezTo>
                  <a:cubicBezTo>
                    <a:pt x="145750" y="1188940"/>
                    <a:pt x="175811" y="1217802"/>
                    <a:pt x="196709" y="1252559"/>
                  </a:cubicBezTo>
                  <a:cubicBezTo>
                    <a:pt x="217608" y="1287316"/>
                    <a:pt x="228606" y="1326742"/>
                    <a:pt x="228600" y="1366873"/>
                  </a:cubicBezTo>
                  <a:cubicBezTo>
                    <a:pt x="228595" y="1407005"/>
                    <a:pt x="216171" y="1446389"/>
                    <a:pt x="195263" y="1481140"/>
                  </a:cubicBezTo>
                  <a:lnTo>
                    <a:pt x="0" y="1366873"/>
                  </a:lnTo>
                  <a:close/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1F9BCFF-C8BF-A011-DE96-B98A898C7402}"/>
              </a:ext>
            </a:extLst>
          </p:cNvPr>
          <p:cNvSpPr txBox="1"/>
          <p:nvPr/>
        </p:nvSpPr>
        <p:spPr>
          <a:xfrm>
            <a:off x="1940129" y="2318862"/>
            <a:ext cx="2224453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en-US" b="1" dirty="0">
                <a:solidFill>
                  <a:srgbClr val="3CC583"/>
                </a:solidFill>
                <a:latin typeface="Roboto"/>
              </a:rPr>
              <a:t>Infrastructures</a:t>
            </a:r>
            <a:endParaRPr lang="en-US" b="1" dirty="0">
              <a:solidFill>
                <a:srgbClr val="3CC583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21F71B-38E9-0CB0-CA5B-D5DFA7EC65F6}"/>
              </a:ext>
            </a:extLst>
          </p:cNvPr>
          <p:cNvSpPr txBox="1"/>
          <p:nvPr/>
        </p:nvSpPr>
        <p:spPr>
          <a:xfrm>
            <a:off x="7641731" y="2262667"/>
            <a:ext cx="1913792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pt-PT" b="1" dirty="0" err="1">
                <a:solidFill>
                  <a:schemeClr val="bg1">
                    <a:lumMod val="50000"/>
                  </a:schemeClr>
                </a:solidFill>
                <a:latin typeface="Roboto"/>
              </a:rPr>
              <a:t>People</a:t>
            </a:r>
            <a:endParaRPr b="1" dirty="0">
              <a:solidFill>
                <a:schemeClr val="bg1">
                  <a:lumMod val="50000"/>
                </a:schemeClr>
              </a:solidFill>
              <a:latin typeface="Roboto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AC3F16-5BE8-514F-CC70-00E1A5246594}"/>
              </a:ext>
            </a:extLst>
          </p:cNvPr>
          <p:cNvSpPr txBox="1"/>
          <p:nvPr/>
        </p:nvSpPr>
        <p:spPr>
          <a:xfrm>
            <a:off x="4495185" y="5127516"/>
            <a:ext cx="3146546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</a:rPr>
              <a:t>Research Data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b="1" dirty="0">
              <a:solidFill>
                <a:srgbClr val="DE843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31" name="Rounded Rectangle 17">
            <a:extLst>
              <a:ext uri="{FF2B5EF4-FFF2-40B4-BE49-F238E27FC236}">
                <a16:creationId xmlns:a16="http://schemas.microsoft.com/office/drawing/2014/main" id="{28E11514-17C3-003E-046A-733D44C2D9E4}"/>
              </a:ext>
            </a:extLst>
          </p:cNvPr>
          <p:cNvSpPr/>
          <p:nvPr/>
        </p:nvSpPr>
        <p:spPr>
          <a:xfrm>
            <a:off x="5183744" y="2930842"/>
            <a:ext cx="314325" cy="328612"/>
          </a:xfrm>
          <a:custGeom>
            <a:avLst/>
            <a:gdLst/>
            <a:ahLst/>
            <a:cxnLst/>
            <a:rect l="0" t="0" r="0" b="0"/>
            <a:pathLst>
              <a:path w="314325" h="328612">
                <a:moveTo>
                  <a:pt x="42862" y="242887"/>
                </a:moveTo>
                <a:lnTo>
                  <a:pt x="42862" y="207168"/>
                </a:lnTo>
                <a:cubicBezTo>
                  <a:pt x="42862" y="203223"/>
                  <a:pt x="46060" y="200025"/>
                  <a:pt x="50006" y="200025"/>
                </a:cubicBezTo>
                <a:lnTo>
                  <a:pt x="264318" y="200025"/>
                </a:lnTo>
                <a:cubicBezTo>
                  <a:pt x="268264" y="200025"/>
                  <a:pt x="271462" y="203223"/>
                  <a:pt x="271462" y="207168"/>
                </a:cubicBezTo>
                <a:lnTo>
                  <a:pt x="271462" y="242887"/>
                </a:lnTo>
                <a:moveTo>
                  <a:pt x="157162" y="157162"/>
                </a:moveTo>
                <a:lnTo>
                  <a:pt x="157162" y="242887"/>
                </a:lnTo>
                <a:moveTo>
                  <a:pt x="42862" y="242887"/>
                </a:moveTo>
                <a:cubicBezTo>
                  <a:pt x="66534" y="242887"/>
                  <a:pt x="85725" y="262077"/>
                  <a:pt x="85725" y="285750"/>
                </a:cubicBezTo>
                <a:cubicBezTo>
                  <a:pt x="85725" y="309422"/>
                  <a:pt x="66534" y="328612"/>
                  <a:pt x="42862" y="328612"/>
                </a:cubicBezTo>
                <a:cubicBezTo>
                  <a:pt x="19190" y="328612"/>
                  <a:pt x="0" y="309422"/>
                  <a:pt x="0" y="285750"/>
                </a:cubicBezTo>
                <a:cubicBezTo>
                  <a:pt x="0" y="262077"/>
                  <a:pt x="19190" y="242887"/>
                  <a:pt x="42862" y="242887"/>
                </a:cubicBezTo>
                <a:close/>
                <a:moveTo>
                  <a:pt x="157162" y="242887"/>
                </a:moveTo>
                <a:cubicBezTo>
                  <a:pt x="180834" y="242887"/>
                  <a:pt x="200025" y="262077"/>
                  <a:pt x="200025" y="285750"/>
                </a:cubicBezTo>
                <a:cubicBezTo>
                  <a:pt x="200025" y="309422"/>
                  <a:pt x="180834" y="328612"/>
                  <a:pt x="157162" y="328612"/>
                </a:cubicBezTo>
                <a:cubicBezTo>
                  <a:pt x="133490" y="328612"/>
                  <a:pt x="114300" y="309422"/>
                  <a:pt x="114300" y="285750"/>
                </a:cubicBezTo>
                <a:cubicBezTo>
                  <a:pt x="114300" y="262077"/>
                  <a:pt x="133490" y="242887"/>
                  <a:pt x="157162" y="242887"/>
                </a:cubicBezTo>
                <a:close/>
                <a:moveTo>
                  <a:pt x="271462" y="242887"/>
                </a:moveTo>
                <a:cubicBezTo>
                  <a:pt x="295134" y="242887"/>
                  <a:pt x="314325" y="262077"/>
                  <a:pt x="314325" y="285750"/>
                </a:cubicBezTo>
                <a:cubicBezTo>
                  <a:pt x="314325" y="309422"/>
                  <a:pt x="295134" y="328612"/>
                  <a:pt x="271462" y="328612"/>
                </a:cubicBezTo>
                <a:cubicBezTo>
                  <a:pt x="247790" y="328612"/>
                  <a:pt x="228600" y="309422"/>
                  <a:pt x="228600" y="285750"/>
                </a:cubicBezTo>
                <a:cubicBezTo>
                  <a:pt x="228600" y="262077"/>
                  <a:pt x="247790" y="242887"/>
                  <a:pt x="271462" y="242887"/>
                </a:cubicBezTo>
                <a:close/>
                <a:moveTo>
                  <a:pt x="228600" y="142875"/>
                </a:moveTo>
                <a:cubicBezTo>
                  <a:pt x="228600" y="150765"/>
                  <a:pt x="222203" y="157162"/>
                  <a:pt x="214312" y="157162"/>
                </a:cubicBezTo>
                <a:lnTo>
                  <a:pt x="100012" y="157162"/>
                </a:lnTo>
                <a:cubicBezTo>
                  <a:pt x="92121" y="157162"/>
                  <a:pt x="85725" y="150765"/>
                  <a:pt x="85725" y="142875"/>
                </a:cubicBezTo>
                <a:lnTo>
                  <a:pt x="85725" y="71437"/>
                </a:lnTo>
                <a:cubicBezTo>
                  <a:pt x="85725" y="63546"/>
                  <a:pt x="92121" y="57150"/>
                  <a:pt x="100012" y="57150"/>
                </a:cubicBezTo>
                <a:lnTo>
                  <a:pt x="214312" y="57150"/>
                </a:lnTo>
                <a:cubicBezTo>
                  <a:pt x="222203" y="57150"/>
                  <a:pt x="228600" y="63546"/>
                  <a:pt x="228600" y="71437"/>
                </a:cubicBezTo>
                <a:close/>
                <a:moveTo>
                  <a:pt x="142875" y="107156"/>
                </a:moveTo>
                <a:cubicBezTo>
                  <a:pt x="142875" y="115047"/>
                  <a:pt x="149271" y="121443"/>
                  <a:pt x="157162" y="121443"/>
                </a:cubicBezTo>
                <a:cubicBezTo>
                  <a:pt x="165053" y="121443"/>
                  <a:pt x="171450" y="115047"/>
                  <a:pt x="171450" y="107156"/>
                </a:cubicBezTo>
                <a:cubicBezTo>
                  <a:pt x="171450" y="99265"/>
                  <a:pt x="165053" y="92868"/>
                  <a:pt x="157162" y="92868"/>
                </a:cubicBezTo>
                <a:cubicBezTo>
                  <a:pt x="149271" y="92868"/>
                  <a:pt x="142875" y="99265"/>
                  <a:pt x="142875" y="107156"/>
                </a:cubicBezTo>
                <a:close/>
                <a:moveTo>
                  <a:pt x="114300" y="57150"/>
                </a:moveTo>
                <a:lnTo>
                  <a:pt x="114300" y="42862"/>
                </a:lnTo>
                <a:cubicBezTo>
                  <a:pt x="114300" y="19190"/>
                  <a:pt x="133490" y="0"/>
                  <a:pt x="157162" y="0"/>
                </a:cubicBezTo>
                <a:cubicBezTo>
                  <a:pt x="180834" y="0"/>
                  <a:pt x="200025" y="19190"/>
                  <a:pt x="200025" y="42862"/>
                </a:cubicBezTo>
                <a:lnTo>
                  <a:pt x="200025" y="57150"/>
                </a:lnTo>
              </a:path>
            </a:pathLst>
          </a:custGeom>
          <a:noFill/>
          <a:ln w="14287">
            <a:solidFill>
              <a:srgbClr val="3CC583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3" name="Rounded Rectangle 18">
            <a:extLst>
              <a:ext uri="{FF2B5EF4-FFF2-40B4-BE49-F238E27FC236}">
                <a16:creationId xmlns:a16="http://schemas.microsoft.com/office/drawing/2014/main" id="{496AE155-6EB6-F845-12C2-A63B33FA30C6}"/>
              </a:ext>
            </a:extLst>
          </p:cNvPr>
          <p:cNvSpPr/>
          <p:nvPr/>
        </p:nvSpPr>
        <p:spPr>
          <a:xfrm>
            <a:off x="6319599" y="2930842"/>
            <a:ext cx="328612" cy="328612"/>
          </a:xfrm>
          <a:custGeom>
            <a:avLst/>
            <a:gdLst/>
            <a:ahLst/>
            <a:cxnLst/>
            <a:rect l="0" t="0" r="0" b="0"/>
            <a:pathLst>
              <a:path w="328612" h="328612">
                <a:moveTo>
                  <a:pt x="185737" y="257175"/>
                </a:moveTo>
                <a:cubicBezTo>
                  <a:pt x="185737" y="217721"/>
                  <a:pt x="217721" y="185737"/>
                  <a:pt x="257175" y="185737"/>
                </a:cubicBezTo>
                <a:cubicBezTo>
                  <a:pt x="296628" y="185737"/>
                  <a:pt x="328612" y="217721"/>
                  <a:pt x="328612" y="257175"/>
                </a:cubicBezTo>
                <a:cubicBezTo>
                  <a:pt x="328612" y="296628"/>
                  <a:pt x="296628" y="328612"/>
                  <a:pt x="257175" y="328612"/>
                </a:cubicBezTo>
                <a:cubicBezTo>
                  <a:pt x="217721" y="328612"/>
                  <a:pt x="185737" y="296628"/>
                  <a:pt x="185737" y="257175"/>
                </a:cubicBezTo>
                <a:close/>
                <a:moveTo>
                  <a:pt x="257175" y="264318"/>
                </a:moveTo>
                <a:cubicBezTo>
                  <a:pt x="261414" y="264318"/>
                  <a:pt x="265557" y="263061"/>
                  <a:pt x="269082" y="260706"/>
                </a:cubicBezTo>
                <a:cubicBezTo>
                  <a:pt x="272605" y="258352"/>
                  <a:pt x="275352" y="255004"/>
                  <a:pt x="276974" y="251088"/>
                </a:cubicBezTo>
                <a:cubicBezTo>
                  <a:pt x="278596" y="247172"/>
                  <a:pt x="279022" y="242863"/>
                  <a:pt x="278194" y="238706"/>
                </a:cubicBezTo>
                <a:cubicBezTo>
                  <a:pt x="277367" y="234549"/>
                  <a:pt x="275325" y="230730"/>
                  <a:pt x="272329" y="227732"/>
                </a:cubicBezTo>
                <a:cubicBezTo>
                  <a:pt x="269332" y="224736"/>
                  <a:pt x="265513" y="222694"/>
                  <a:pt x="261355" y="221867"/>
                </a:cubicBezTo>
                <a:cubicBezTo>
                  <a:pt x="257199" y="221040"/>
                  <a:pt x="252890" y="221466"/>
                  <a:pt x="248974" y="223087"/>
                </a:cubicBezTo>
                <a:cubicBezTo>
                  <a:pt x="245057" y="224709"/>
                  <a:pt x="241710" y="227457"/>
                  <a:pt x="239355" y="230980"/>
                </a:cubicBezTo>
                <a:cubicBezTo>
                  <a:pt x="237001" y="234505"/>
                  <a:pt x="235743" y="238648"/>
                  <a:pt x="235743" y="242887"/>
                </a:cubicBezTo>
                <a:moveTo>
                  <a:pt x="0" y="214312"/>
                </a:moveTo>
                <a:cubicBezTo>
                  <a:pt x="0" y="191576"/>
                  <a:pt x="9031" y="169772"/>
                  <a:pt x="25108" y="153696"/>
                </a:cubicBezTo>
                <a:cubicBezTo>
                  <a:pt x="41184" y="137618"/>
                  <a:pt x="62989" y="128587"/>
                  <a:pt x="85725" y="128587"/>
                </a:cubicBezTo>
                <a:cubicBezTo>
                  <a:pt x="108460" y="128587"/>
                  <a:pt x="130265" y="137618"/>
                  <a:pt x="146341" y="153696"/>
                </a:cubicBezTo>
                <a:cubicBezTo>
                  <a:pt x="162418" y="169772"/>
                  <a:pt x="171450" y="191576"/>
                  <a:pt x="171450" y="214312"/>
                </a:cubicBezTo>
                <a:close/>
                <a:moveTo>
                  <a:pt x="32146" y="53578"/>
                </a:moveTo>
                <a:cubicBezTo>
                  <a:pt x="32146" y="23987"/>
                  <a:pt x="56134" y="0"/>
                  <a:pt x="85725" y="0"/>
                </a:cubicBezTo>
                <a:cubicBezTo>
                  <a:pt x="115315" y="0"/>
                  <a:pt x="139303" y="23987"/>
                  <a:pt x="139303" y="53578"/>
                </a:cubicBezTo>
                <a:cubicBezTo>
                  <a:pt x="139303" y="83168"/>
                  <a:pt x="115315" y="107156"/>
                  <a:pt x="85725" y="107156"/>
                </a:cubicBezTo>
                <a:cubicBezTo>
                  <a:pt x="56134" y="107156"/>
                  <a:pt x="32146" y="83168"/>
                  <a:pt x="32146" y="53578"/>
                </a:cubicBezTo>
                <a:close/>
                <a:moveTo>
                  <a:pt x="167878" y="53578"/>
                </a:moveTo>
                <a:cubicBezTo>
                  <a:pt x="167878" y="23987"/>
                  <a:pt x="191865" y="0"/>
                  <a:pt x="221456" y="0"/>
                </a:cubicBezTo>
                <a:cubicBezTo>
                  <a:pt x="251047" y="0"/>
                  <a:pt x="275034" y="23987"/>
                  <a:pt x="275034" y="53578"/>
                </a:cubicBezTo>
                <a:cubicBezTo>
                  <a:pt x="275034" y="83168"/>
                  <a:pt x="251047" y="107156"/>
                  <a:pt x="221456" y="107156"/>
                </a:cubicBezTo>
                <a:cubicBezTo>
                  <a:pt x="191865" y="107156"/>
                  <a:pt x="167878" y="83168"/>
                  <a:pt x="167878" y="53578"/>
                </a:cubicBezTo>
                <a:close/>
                <a:moveTo>
                  <a:pt x="178765" y="139961"/>
                </a:moveTo>
                <a:cubicBezTo>
                  <a:pt x="192961" y="131811"/>
                  <a:pt x="209194" y="127896"/>
                  <a:pt x="225545" y="128678"/>
                </a:cubicBezTo>
                <a:cubicBezTo>
                  <a:pt x="241895" y="129460"/>
                  <a:pt x="257680" y="134908"/>
                  <a:pt x="271033" y="144376"/>
                </a:cubicBezTo>
                <a:moveTo>
                  <a:pt x="257175" y="289321"/>
                </a:moveTo>
                <a:cubicBezTo>
                  <a:pt x="255201" y="289321"/>
                  <a:pt x="253603" y="290920"/>
                  <a:pt x="253603" y="292893"/>
                </a:cubicBezTo>
                <a:cubicBezTo>
                  <a:pt x="253603" y="294866"/>
                  <a:pt x="255201" y="296465"/>
                  <a:pt x="257175" y="296465"/>
                </a:cubicBezTo>
                <a:moveTo>
                  <a:pt x="257175" y="296465"/>
                </a:moveTo>
                <a:cubicBezTo>
                  <a:pt x="259148" y="296465"/>
                  <a:pt x="260746" y="294866"/>
                  <a:pt x="260746" y="292893"/>
                </a:cubicBezTo>
                <a:cubicBezTo>
                  <a:pt x="260746" y="290920"/>
                  <a:pt x="259148" y="289321"/>
                  <a:pt x="257175" y="289321"/>
                </a:cubicBezTo>
              </a:path>
            </a:pathLst>
          </a:custGeom>
          <a:noFill/>
          <a:ln w="14287">
            <a:solidFill>
              <a:srgbClr val="4E88E7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Rounded Rectangle 19">
            <a:extLst>
              <a:ext uri="{FF2B5EF4-FFF2-40B4-BE49-F238E27FC236}">
                <a16:creationId xmlns:a16="http://schemas.microsoft.com/office/drawing/2014/main" id="{B6D0ED88-B174-6D56-EBD6-1C436B61E9D2}"/>
              </a:ext>
            </a:extLst>
          </p:cNvPr>
          <p:cNvSpPr/>
          <p:nvPr/>
        </p:nvSpPr>
        <p:spPr>
          <a:xfrm>
            <a:off x="5738574" y="3730942"/>
            <a:ext cx="328612" cy="328612"/>
          </a:xfrm>
          <a:custGeom>
            <a:avLst/>
            <a:gdLst/>
            <a:ahLst/>
            <a:cxnLst/>
            <a:rect l="0" t="0" r="0" b="0"/>
            <a:pathLst>
              <a:path w="328612" h="328612">
                <a:moveTo>
                  <a:pt x="0" y="328612"/>
                </a:moveTo>
                <a:lnTo>
                  <a:pt x="328612" y="328612"/>
                </a:lnTo>
                <a:moveTo>
                  <a:pt x="28575" y="42862"/>
                </a:moveTo>
                <a:lnTo>
                  <a:pt x="300037" y="42862"/>
                </a:lnTo>
                <a:lnTo>
                  <a:pt x="300037" y="328612"/>
                </a:lnTo>
                <a:lnTo>
                  <a:pt x="28575" y="328612"/>
                </a:lnTo>
                <a:close/>
                <a:moveTo>
                  <a:pt x="328612" y="42862"/>
                </a:moveTo>
                <a:lnTo>
                  <a:pt x="0" y="42862"/>
                </a:lnTo>
                <a:moveTo>
                  <a:pt x="42862" y="42862"/>
                </a:moveTo>
                <a:lnTo>
                  <a:pt x="42862" y="14287"/>
                </a:lnTo>
                <a:cubicBezTo>
                  <a:pt x="42862" y="6396"/>
                  <a:pt x="49259" y="0"/>
                  <a:pt x="57150" y="0"/>
                </a:cubicBezTo>
                <a:lnTo>
                  <a:pt x="271462" y="0"/>
                </a:lnTo>
                <a:cubicBezTo>
                  <a:pt x="279353" y="0"/>
                  <a:pt x="285750" y="6396"/>
                  <a:pt x="285750" y="14287"/>
                </a:cubicBezTo>
                <a:lnTo>
                  <a:pt x="285750" y="42862"/>
                </a:lnTo>
                <a:moveTo>
                  <a:pt x="185737" y="328612"/>
                </a:moveTo>
                <a:lnTo>
                  <a:pt x="185737" y="278606"/>
                </a:lnTo>
                <a:cubicBezTo>
                  <a:pt x="185737" y="266770"/>
                  <a:pt x="176142" y="257175"/>
                  <a:pt x="164306" y="257175"/>
                </a:cubicBezTo>
                <a:cubicBezTo>
                  <a:pt x="152470" y="257175"/>
                  <a:pt x="142875" y="266770"/>
                  <a:pt x="142875" y="278606"/>
                </a:cubicBezTo>
                <a:lnTo>
                  <a:pt x="142875" y="328612"/>
                </a:lnTo>
                <a:moveTo>
                  <a:pt x="71437" y="271462"/>
                </a:moveTo>
                <a:lnTo>
                  <a:pt x="114300" y="271462"/>
                </a:lnTo>
                <a:moveTo>
                  <a:pt x="257175" y="271462"/>
                </a:moveTo>
                <a:lnTo>
                  <a:pt x="214312" y="271462"/>
                </a:lnTo>
                <a:moveTo>
                  <a:pt x="128587" y="214312"/>
                </a:moveTo>
                <a:lnTo>
                  <a:pt x="71437" y="214312"/>
                </a:lnTo>
                <a:moveTo>
                  <a:pt x="257175" y="214312"/>
                </a:moveTo>
                <a:lnTo>
                  <a:pt x="200025" y="214312"/>
                </a:lnTo>
                <a:moveTo>
                  <a:pt x="128587" y="157162"/>
                </a:moveTo>
                <a:lnTo>
                  <a:pt x="71437" y="157162"/>
                </a:lnTo>
                <a:moveTo>
                  <a:pt x="257175" y="157162"/>
                </a:moveTo>
                <a:lnTo>
                  <a:pt x="200025" y="157162"/>
                </a:lnTo>
                <a:moveTo>
                  <a:pt x="128587" y="100012"/>
                </a:moveTo>
                <a:lnTo>
                  <a:pt x="71437" y="100012"/>
                </a:lnTo>
                <a:moveTo>
                  <a:pt x="257175" y="100012"/>
                </a:moveTo>
                <a:lnTo>
                  <a:pt x="200025" y="100012"/>
                </a:lnTo>
              </a:path>
            </a:pathLst>
          </a:custGeom>
          <a:noFill/>
          <a:ln w="14287">
            <a:solidFill>
              <a:srgbClr val="DE8431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F0F3B7F-A8CA-D1AA-2B60-F0C746F474F1}"/>
              </a:ext>
            </a:extLst>
          </p:cNvPr>
          <p:cNvSpPr txBox="1"/>
          <p:nvPr/>
        </p:nvSpPr>
        <p:spPr>
          <a:xfrm>
            <a:off x="7646904" y="2731343"/>
            <a:ext cx="3538016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anchor="t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Advanced Training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Academic and “Non-Academic”</a:t>
            </a:r>
          </a:p>
          <a:p>
            <a:endParaRPr lang="en-US" sz="1600" b="1" dirty="0" err="1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E747E32-654C-E4F7-9EF6-B611E3AE41C7}"/>
              </a:ext>
            </a:extLst>
          </p:cNvPr>
          <p:cNvSpPr txBox="1"/>
          <p:nvPr/>
        </p:nvSpPr>
        <p:spPr>
          <a:xfrm>
            <a:off x="7524353" y="3471954"/>
            <a:ext cx="3421856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R&amp;D Projects</a:t>
            </a:r>
          </a:p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Academia–Government–Industry</a:t>
            </a:r>
            <a:endParaRPr lang="en-GB" sz="1600" i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D18F43-087B-941E-CBAB-4ACA529CD2BA}"/>
              </a:ext>
            </a:extLst>
          </p:cNvPr>
          <p:cNvSpPr txBox="1"/>
          <p:nvPr/>
        </p:nvSpPr>
        <p:spPr>
          <a:xfrm>
            <a:off x="5250318" y="5516339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National Open Research Data Program -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Polen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endParaRPr lang="en-GB" sz="16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22FB02-F167-B891-E071-50050EF1BD96}"/>
              </a:ext>
            </a:extLst>
          </p:cNvPr>
          <p:cNvSpPr txBox="1"/>
          <p:nvPr/>
        </p:nvSpPr>
        <p:spPr>
          <a:xfrm>
            <a:off x="1526193" y="3546194"/>
            <a:ext cx="274320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PT" sz="1600" b="1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Communication</a:t>
            </a:r>
            <a:r>
              <a:rPr lang="pt-PT" sz="16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network</a:t>
            </a:r>
          </a:p>
          <a:p>
            <a:pPr algn="r"/>
            <a:r>
              <a:rPr lang="pt-PT" sz="1600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The</a:t>
            </a:r>
            <a:r>
              <a:rPr lang="pt-PT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pt-PT" sz="1600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backbone</a:t>
            </a:r>
            <a:r>
              <a:rPr lang="pt-PT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pt-PT" sz="1600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of</a:t>
            </a:r>
            <a:r>
              <a:rPr lang="pt-PT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pt-PT" sz="1600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science</a:t>
            </a:r>
            <a:r>
              <a:rPr lang="pt-PT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in Portugal: Nx100Mbps for </a:t>
            </a:r>
            <a:r>
              <a:rPr lang="pt-PT" sz="1600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all</a:t>
            </a:r>
            <a:r>
              <a:rPr lang="pt-PT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pt-PT" sz="1600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universities</a:t>
            </a:r>
            <a:r>
              <a:rPr lang="pt-PT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, research </a:t>
            </a:r>
            <a:r>
              <a:rPr lang="pt-PT" sz="1600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centers</a:t>
            </a:r>
            <a:r>
              <a:rPr lang="pt-PT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, </a:t>
            </a:r>
            <a:r>
              <a:rPr lang="pt-PT" sz="1600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schools</a:t>
            </a:r>
            <a:r>
              <a:rPr lang="pt-PT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, etc.</a:t>
            </a:r>
            <a:endParaRPr lang="pt-PT" sz="14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25A6C89-7AC5-3AF2-40AE-46183E13E3A4}"/>
              </a:ext>
            </a:extLst>
          </p:cNvPr>
          <p:cNvSpPr txBox="1"/>
          <p:nvPr/>
        </p:nvSpPr>
        <p:spPr>
          <a:xfrm>
            <a:off x="1021406" y="2798009"/>
            <a:ext cx="325867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GB" sz="1600" b="1" dirty="0">
                <a:latin typeface="Arial"/>
                <a:cs typeface="Arial"/>
              </a:rPr>
              <a:t>Computing Infrastructures
</a:t>
            </a:r>
            <a:r>
              <a:rPr lang="en-GB" sz="1600" dirty="0">
                <a:latin typeface="Arial"/>
                <a:cs typeface="Arial"/>
              </a:rPr>
              <a:t>Accelerators of the 21st Century
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24D145-A078-B239-BCCD-999550B11863}"/>
              </a:ext>
            </a:extLst>
          </p:cNvPr>
          <p:cNvSpPr/>
          <p:nvPr/>
        </p:nvSpPr>
        <p:spPr>
          <a:xfrm>
            <a:off x="927846" y="2008264"/>
            <a:ext cx="3735863" cy="167453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E612AE-50E4-4081-5D1A-082E02822140}"/>
              </a:ext>
            </a:extLst>
          </p:cNvPr>
          <p:cNvSpPr txBox="1"/>
          <p:nvPr/>
        </p:nvSpPr>
        <p:spPr>
          <a:xfrm>
            <a:off x="1526193" y="5019794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PT" sz="16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CERT</a:t>
            </a:r>
          </a:p>
          <a:p>
            <a:pPr algn="r"/>
            <a:r>
              <a:rPr lang="pt-PT" sz="1600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Baseline</a:t>
            </a:r>
            <a:r>
              <a:rPr lang="pt-PT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pt-PT" sz="1600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of</a:t>
            </a:r>
            <a:r>
              <a:rPr lang="pt-PT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pt-PT" sz="1600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cibersecurity</a:t>
            </a:r>
            <a:r>
              <a:rPr lang="pt-PT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pt-PT" sz="1600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services</a:t>
            </a:r>
            <a:r>
              <a:rPr lang="pt-PT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for </a:t>
            </a:r>
            <a:r>
              <a:rPr lang="pt-PT" sz="1600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all</a:t>
            </a:r>
            <a:r>
              <a:rPr lang="pt-PT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pt-PT" sz="1600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HEIs</a:t>
            </a:r>
            <a:endParaRPr lang="pt-PT" sz="14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408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Master_Geral_FCCN">
  <a:themeElements>
    <a:clrScheme name="Paleta Cromática FCCN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25CCC7"/>
      </a:accent1>
      <a:accent2>
        <a:srgbClr val="1CB9F7"/>
      </a:accent2>
      <a:accent3>
        <a:srgbClr val="8C68F3"/>
      </a:accent3>
      <a:accent4>
        <a:srgbClr val="F33667"/>
      </a:accent4>
      <a:accent5>
        <a:srgbClr val="EE932B"/>
      </a:accent5>
      <a:accent6>
        <a:srgbClr val="F4C61E"/>
      </a:accent6>
      <a:hlink>
        <a:srgbClr val="000000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_Geral_FCCN_DARK">
  <a:themeElements>
    <a:clrScheme name="Paleta Cromática FCCN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25CCC7"/>
      </a:accent1>
      <a:accent2>
        <a:srgbClr val="1CB9F7"/>
      </a:accent2>
      <a:accent3>
        <a:srgbClr val="8C68F3"/>
      </a:accent3>
      <a:accent4>
        <a:srgbClr val="F33667"/>
      </a:accent4>
      <a:accent5>
        <a:srgbClr val="EE932B"/>
      </a:accent5>
      <a:accent6>
        <a:srgbClr val="F4C61E"/>
      </a:accent6>
      <a:hlink>
        <a:srgbClr val="000000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ster_Geral_Conectividad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5CCC7"/>
      </a:accent1>
      <a:accent2>
        <a:srgbClr val="1CB9F7"/>
      </a:accent2>
      <a:accent3>
        <a:srgbClr val="8C68F3"/>
      </a:accent3>
      <a:accent4>
        <a:srgbClr val="F33667"/>
      </a:accent4>
      <a:accent5>
        <a:srgbClr val="EE932B"/>
      </a:accent5>
      <a:accent6>
        <a:srgbClr val="F4C61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ster_Geral_Computação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5CCC7"/>
      </a:accent1>
      <a:accent2>
        <a:srgbClr val="1CB9F7"/>
      </a:accent2>
      <a:accent3>
        <a:srgbClr val="8C68F3"/>
      </a:accent3>
      <a:accent4>
        <a:srgbClr val="F33667"/>
      </a:accent4>
      <a:accent5>
        <a:srgbClr val="EE932B"/>
      </a:accent5>
      <a:accent6>
        <a:srgbClr val="F4C61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ster_Geral_Colaboração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5CCC7"/>
      </a:accent1>
      <a:accent2>
        <a:srgbClr val="1CB9F7"/>
      </a:accent2>
      <a:accent3>
        <a:srgbClr val="8C68F3"/>
      </a:accent3>
      <a:accent4>
        <a:srgbClr val="F33667"/>
      </a:accent4>
      <a:accent5>
        <a:srgbClr val="EE932B"/>
      </a:accent5>
      <a:accent6>
        <a:srgbClr val="F4C61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aster_Geral_Conhecimento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5CCC7"/>
      </a:accent1>
      <a:accent2>
        <a:srgbClr val="1CB9F7"/>
      </a:accent2>
      <a:accent3>
        <a:srgbClr val="8C68F3"/>
      </a:accent3>
      <a:accent4>
        <a:srgbClr val="F33667"/>
      </a:accent4>
      <a:accent5>
        <a:srgbClr val="EE932B"/>
      </a:accent5>
      <a:accent6>
        <a:srgbClr val="F4C61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aster_Geral_Segurança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5CCC7"/>
      </a:accent1>
      <a:accent2>
        <a:srgbClr val="1CB9F7"/>
      </a:accent2>
      <a:accent3>
        <a:srgbClr val="8C68F3"/>
      </a:accent3>
      <a:accent4>
        <a:srgbClr val="F33667"/>
      </a:accent4>
      <a:accent5>
        <a:srgbClr val="EE932B"/>
      </a:accent5>
      <a:accent6>
        <a:srgbClr val="F4C61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Master_Geral_Inovação">
  <a:themeElements>
    <a:clrScheme name="FCCN-20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5CCC7"/>
      </a:accent1>
      <a:accent2>
        <a:srgbClr val="1CB9F7"/>
      </a:accent2>
      <a:accent3>
        <a:srgbClr val="8C68F3"/>
      </a:accent3>
      <a:accent4>
        <a:srgbClr val="F33667"/>
      </a:accent4>
      <a:accent5>
        <a:srgbClr val="EE932B"/>
      </a:accent5>
      <a:accent6>
        <a:srgbClr val="F4C61E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25E33DEC7EA0A43843B9104732F1ABB" ma:contentTypeVersion="25" ma:contentTypeDescription="Criar um novo documento." ma:contentTypeScope="" ma:versionID="465061b8511701ad91b6e646b914f747">
  <xsd:schema xmlns:xsd="http://www.w3.org/2001/XMLSchema" xmlns:xs="http://www.w3.org/2001/XMLSchema" xmlns:p="http://schemas.microsoft.com/office/2006/metadata/properties" xmlns:ns2="51bec05e-5738-4d08-ae30-cc59bd156365" xmlns:ns3="a2ae554e-2674-4ff1-877c-7eb1898966fe" targetNamespace="http://schemas.microsoft.com/office/2006/metadata/properties" ma:root="true" ma:fieldsID="d94c915fea09aa45957fe24aa5b247c8" ns2:_="" ns3:_="">
    <xsd:import namespace="51bec05e-5738-4d08-ae30-cc59bd156365"/>
    <xsd:import namespace="a2ae554e-2674-4ff1-877c-7eb1898966fe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bec05e-5738-4d08-ae30-cc59bd156365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Etiquetas de Imagem" ma:readOnly="false" ma:fieldId="{5cf76f15-5ced-4ddc-b409-7134ff3c332f}" ma:taxonomyMulti="true" ma:sspId="f234d66d-56cd-4b66-bce9-ea2c11f75f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e554e-2674-4ff1-877c-7eb1898966f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ad96eab-dd01-4dcf-b678-7f48fd64824c}" ma:internalName="TaxCatchAll" ma:showField="CatchAllData" ma:web="a2ae554e-2674-4ff1-877c-7eb1898966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2ae554e-2674-4ff1-877c-7eb1898966fe">
      <UserInfo>
        <DisplayName>Diogo Alfredo</DisplayName>
        <AccountId>106</AccountId>
        <AccountType/>
      </UserInfo>
      <UserInfo>
        <DisplayName>Sofia Gonçalves</DisplayName>
        <AccountId>13</AccountId>
        <AccountType/>
      </UserInfo>
      <UserInfo>
        <DisplayName>Ana Tavares Pinto</DisplayName>
        <AccountId>18</AccountId>
        <AccountType/>
      </UserInfo>
      <UserInfo>
        <DisplayName>João Gomes</DisplayName>
        <AccountId>30</AccountId>
        <AccountType/>
      </UserInfo>
      <UserInfo>
        <DisplayName>João Moreira</DisplayName>
        <AccountId>77</AccountId>
        <AccountType/>
      </UserInfo>
      <UserInfo>
        <DisplayName>Miguel Andrade</DisplayName>
        <AccountId>32</AccountId>
        <AccountType/>
      </UserInfo>
      <UserInfo>
        <DisplayName>Joao Pagaime</DisplayName>
        <AccountId>31</AccountId>
        <AccountType/>
      </UserInfo>
      <UserInfo>
        <DisplayName>João Nuno Ferreira</DisplayName>
        <AccountId>85</AccountId>
        <AccountType/>
      </UserInfo>
      <UserInfo>
        <DisplayName>Ana Amoedo</DisplayName>
        <AccountId>51</AccountId>
        <AccountType/>
      </UserInfo>
      <UserInfo>
        <DisplayName>Artur Gaspar</DisplayName>
        <AccountId>87</AccountId>
        <AccountType/>
      </UserInfo>
      <UserInfo>
        <DisplayName>João Correia</DisplayName>
        <AccountId>168</AccountId>
        <AccountType/>
      </UserInfo>
      <UserInfo>
        <DisplayName>Joana Novais</DisplayName>
        <AccountId>79</AccountId>
        <AccountType/>
      </UserInfo>
      <UserInfo>
        <DisplayName>Paulo Lopes</DisplayName>
        <AccountId>88</AccountId>
        <AccountType/>
      </UserInfo>
      <UserInfo>
        <DisplayName>Cátia Laranjeira</DisplayName>
        <AccountId>78</AccountId>
        <AccountType/>
      </UserInfo>
    </SharedWithUsers>
    <MigrationWizId xmlns="51bec05e-5738-4d08-ae30-cc59bd156365" xsi:nil="true"/>
    <MigrationWizIdDocumentLibraryPermissions xmlns="51bec05e-5738-4d08-ae30-cc59bd156365" xsi:nil="true"/>
    <MigrationWizIdPermissionLevels xmlns="51bec05e-5738-4d08-ae30-cc59bd156365" xsi:nil="true"/>
    <MigrationWizIdSecurityGroups xmlns="51bec05e-5738-4d08-ae30-cc59bd156365" xsi:nil="true"/>
    <MigrationWizIdPermissions xmlns="51bec05e-5738-4d08-ae30-cc59bd156365" xsi:nil="true"/>
    <TaxCatchAll xmlns="a2ae554e-2674-4ff1-877c-7eb1898966fe" xsi:nil="true"/>
    <lcf76f155ced4ddcb4097134ff3c332f xmlns="51bec05e-5738-4d08-ae30-cc59bd15636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A0E608-C49F-4D6F-BAB9-6FFB1345CF72}"/>
</file>

<file path=customXml/itemProps2.xml><?xml version="1.0" encoding="utf-8"?>
<ds:datastoreItem xmlns:ds="http://schemas.openxmlformats.org/officeDocument/2006/customXml" ds:itemID="{40CF275D-BAFC-44D9-9BF7-B7FF6A4B32D8}">
  <ds:schemaRefs>
    <ds:schemaRef ds:uri="http://purl.org/dc/terms/"/>
    <ds:schemaRef ds:uri="http://purl.org/dc/dcmitype/"/>
    <ds:schemaRef ds:uri="51bec05e-5738-4d08-ae30-cc59bd156365"/>
    <ds:schemaRef ds:uri="http://schemas.microsoft.com/office/2006/documentManagement/types"/>
    <ds:schemaRef ds:uri="http://www.w3.org/XML/1998/namespace"/>
    <ds:schemaRef ds:uri="a2ae554e-2674-4ff1-877c-7eb1898966f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50A4D6B-86BA-4422-9761-EF16EE085D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47797</TotalTime>
  <Words>223</Words>
  <Application>Microsoft Macintosh PowerPoint</Application>
  <PresentationFormat>Widescreen</PresentationFormat>
  <Paragraphs>58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</vt:i4>
      </vt:variant>
    </vt:vector>
  </HeadingPairs>
  <TitlesOfParts>
    <vt:vector size="15" baseType="lpstr">
      <vt:lpstr>Arial</vt:lpstr>
      <vt:lpstr>Avenir Book</vt:lpstr>
      <vt:lpstr>Calibri</vt:lpstr>
      <vt:lpstr>Roboto</vt:lpstr>
      <vt:lpstr>Master_Geral_FCCN</vt:lpstr>
      <vt:lpstr>Master_Geral_FCCN_DARK</vt:lpstr>
      <vt:lpstr>Master_Geral_Conectividade</vt:lpstr>
      <vt:lpstr>Master_Geral_Computação</vt:lpstr>
      <vt:lpstr>Master_Geral_Colaboração</vt:lpstr>
      <vt:lpstr>Master_Geral_Conhecimento</vt:lpstr>
      <vt:lpstr>Master_Geral_Segurança</vt:lpstr>
      <vt:lpstr>Master_Geral_Inovação</vt:lpstr>
      <vt:lpstr>FCT strategy in AI &amp; HPC</vt:lpstr>
      <vt:lpstr>PowerPoint Presentation</vt:lpstr>
      <vt:lpstr>FCT strategy in AI and HPC </vt:lpstr>
    </vt:vector>
  </TitlesOfParts>
  <Company>FCCN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susana.caetano@fccn.pt;ferreira@fccn.pt</dc:creator>
  <cp:lastModifiedBy>Francisco Correia dos Santos</cp:lastModifiedBy>
  <cp:revision>222</cp:revision>
  <dcterms:created xsi:type="dcterms:W3CDTF">2021-07-02T16:17:25Z</dcterms:created>
  <dcterms:modified xsi:type="dcterms:W3CDTF">2025-06-06T13:03:53Z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0x010100B25E33DEC7EA0A43843B9104732F1ABB</vt:lpwstr>
  </property>
  <property fmtid="{D5CDD505-2E9C-101B-9397-08002B2CF9AE}" pid="3" name="MediaServiceImageTags">
    <vt:lpwstr/>
  </property>
</Properties>
</file>